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7" r:id="rId3"/>
    <p:sldId id="271" r:id="rId4"/>
    <p:sldId id="264" r:id="rId5"/>
    <p:sldId id="263" r:id="rId6"/>
    <p:sldId id="265" r:id="rId7"/>
    <p:sldId id="266" r:id="rId8"/>
    <p:sldId id="267" r:id="rId9"/>
    <p:sldId id="275" r:id="rId10"/>
    <p:sldId id="276" r:id="rId11"/>
    <p:sldId id="277" r:id="rId12"/>
    <p:sldId id="278" r:id="rId13"/>
    <p:sldId id="268" r:id="rId14"/>
    <p:sldId id="272" r:id="rId15"/>
    <p:sldId id="269" r:id="rId16"/>
    <p:sldId id="273" r:id="rId17"/>
    <p:sldId id="270" r:id="rId18"/>
    <p:sldId id="274" r:id="rId19"/>
    <p:sldId id="279" r:id="rId20"/>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67" autoAdjust="0"/>
    <p:restoredTop sz="94690"/>
  </p:normalViewPr>
  <p:slideViewPr>
    <p:cSldViewPr snapToGrid="0" snapToObjects="1">
      <p:cViewPr varScale="1">
        <p:scale>
          <a:sx n="99" d="100"/>
          <a:sy n="99" d="100"/>
        </p:scale>
        <p:origin x="192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4762" y="6261248"/>
            <a:ext cx="3171061" cy="461665"/>
          </a:xfrm>
          <a:prstGeom prst="rect">
            <a:avLst/>
          </a:prstGeom>
          <a:noFill/>
        </p:spPr>
        <p:txBody>
          <a:bodyPr wrap="none" rtlCol="0">
            <a:spAutoFit/>
          </a:bodyPr>
          <a:lstStyle/>
          <a:p>
            <a:r>
              <a:rPr lang="it-IT" sz="1200" b="1" dirty="0">
                <a:solidFill>
                  <a:srgbClr val="FFFFFF"/>
                </a:solidFill>
                <a:latin typeface="Arial"/>
                <a:cs typeface="Arial"/>
              </a:rPr>
              <a:t>Roberto </a:t>
            </a:r>
            <a:r>
              <a:rPr lang="it-IT" sz="1200" b="1" dirty="0" err="1">
                <a:solidFill>
                  <a:srgbClr val="FFFFFF"/>
                </a:solidFill>
                <a:latin typeface="Arial"/>
                <a:cs typeface="Arial"/>
              </a:rPr>
              <a:t>Bigazzi</a:t>
            </a:r>
            <a:r>
              <a:rPr lang="it-IT" sz="1200" b="1" dirty="0">
                <a:solidFill>
                  <a:srgbClr val="FFFFFF"/>
                </a:solidFill>
                <a:latin typeface="Arial"/>
                <a:cs typeface="Arial"/>
              </a:rPr>
              <a:t>, Filippo Collini</a:t>
            </a:r>
            <a:r>
              <a:rPr lang="it-IT" sz="1200" b="1" baseline="0" dirty="0">
                <a:solidFill>
                  <a:srgbClr val="FFFFFF"/>
                </a:solidFill>
                <a:latin typeface="Arial"/>
                <a:cs typeface="Arial"/>
              </a:rPr>
              <a:t>, </a:t>
            </a:r>
          </a:p>
          <a:p>
            <a:r>
              <a:rPr lang="it-IT" sz="1200" b="1" baseline="0" dirty="0" err="1">
                <a:solidFill>
                  <a:srgbClr val="FFFFFF"/>
                </a:solidFill>
                <a:latin typeface="Arial"/>
                <a:cs typeface="Arial"/>
              </a:rPr>
              <a:t>Assoc</a:t>
            </a:r>
            <a:r>
              <a:rPr lang="it-IT" sz="1200" b="1" baseline="0" dirty="0">
                <a:solidFill>
                  <a:srgbClr val="FFFFFF"/>
                </a:solidFill>
                <a:latin typeface="Arial"/>
                <a:cs typeface="Arial"/>
              </a:rPr>
              <a:t>. prof: Cristina Silvano, DEIB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11/09/19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nsorflow.org/tutorials/layers#intro_to_convolutional_neural_networks"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 Id="rId6" Type="http://schemas.openxmlformats.org/officeDocument/2006/relationships/hyperlink" Target="https://www.pyimagesearch.com/2019/02/11/fashion-mnist-with-keras-and-deep-learning/" TargetMode="External"/><Relationship Id="rId5" Type="http://schemas.openxmlformats.org/officeDocument/2006/relationships/hyperlink" Target="https://github.com/bhaveshoswal/CNN-text-classification-keras" TargetMode="External"/><Relationship Id="rId4" Type="http://schemas.openxmlformats.org/officeDocument/2006/relationships/hyperlink" Target="https://www.tensorflow.org/tutorials/deep_cnn#highlights_of_the_tutoria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ACA – Project P17</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dirty="0" err="1">
                <a:solidFill>
                  <a:schemeClr val="bg1"/>
                </a:solidFill>
              </a:rPr>
              <a:t>Authors</a:t>
            </a:r>
            <a:r>
              <a:rPr lang="it-IT" dirty="0">
                <a:solidFill>
                  <a:schemeClr val="bg1"/>
                </a:solidFill>
              </a:rPr>
              <a:t>: Roberto </a:t>
            </a:r>
            <a:r>
              <a:rPr lang="it-IT" dirty="0" err="1">
                <a:solidFill>
                  <a:schemeClr val="bg1"/>
                </a:solidFill>
              </a:rPr>
              <a:t>Bigazzi</a:t>
            </a:r>
            <a:r>
              <a:rPr lang="it-IT" dirty="0">
                <a:solidFill>
                  <a:schemeClr val="bg1"/>
                </a:solidFill>
              </a:rPr>
              <a:t> 899411 – Filippo Collini 905628</a:t>
            </a:r>
          </a:p>
          <a:p>
            <a:r>
              <a:rPr lang="it-IT" dirty="0">
                <a:solidFill>
                  <a:schemeClr val="bg1"/>
                </a:solidFill>
              </a:rPr>
              <a:t>Professor: Cristina Silvano – Project </a:t>
            </a:r>
            <a:r>
              <a:rPr lang="it-IT" dirty="0" err="1">
                <a:solidFill>
                  <a:schemeClr val="bg1"/>
                </a:solidFill>
              </a:rPr>
              <a:t>Instructor</a:t>
            </a:r>
            <a:r>
              <a:rPr lang="it-IT" dirty="0">
                <a:solidFill>
                  <a:schemeClr val="bg1"/>
                </a:solidFill>
              </a:rPr>
              <a:t>: </a:t>
            </a:r>
            <a:r>
              <a:rPr lang="it-IT" dirty="0" err="1">
                <a:solidFill>
                  <a:schemeClr val="bg1"/>
                </a:solidFill>
              </a:rPr>
              <a:t>Ahmet</a:t>
            </a:r>
            <a:r>
              <a:rPr lang="it-IT" dirty="0">
                <a:solidFill>
                  <a:schemeClr val="bg1"/>
                </a:solidFill>
              </a:rPr>
              <a:t> </a:t>
            </a:r>
            <a:r>
              <a:rPr lang="it-IT" dirty="0" err="1">
                <a:solidFill>
                  <a:schemeClr val="bg1"/>
                </a:solidFill>
              </a:rPr>
              <a:t>Erdem</a:t>
            </a:r>
            <a:endParaRPr lang="it-IT" dirty="0">
              <a:solidFill>
                <a:schemeClr val="bg1"/>
              </a:solidFill>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0B251-D07C-784F-A792-49C336A5E044}"/>
              </a:ext>
            </a:extLst>
          </p:cNvPr>
          <p:cNvSpPr>
            <a:spLocks noGrp="1"/>
          </p:cNvSpPr>
          <p:nvPr>
            <p:ph type="title"/>
          </p:nvPr>
        </p:nvSpPr>
        <p:spPr/>
        <p:txBody>
          <a:bodyPr/>
          <a:lstStyle/>
          <a:p>
            <a:r>
              <a:rPr lang="it-IT" dirty="0" err="1"/>
              <a:t>Benchmarks</a:t>
            </a:r>
            <a:endParaRPr lang="it-IT" dirty="0"/>
          </a:p>
        </p:txBody>
      </p:sp>
      <p:sp>
        <p:nvSpPr>
          <p:cNvPr id="3" name="Segnaposto contenuto 2">
            <a:extLst>
              <a:ext uri="{FF2B5EF4-FFF2-40B4-BE49-F238E27FC236}">
                <a16:creationId xmlns:a16="http://schemas.microsoft.com/office/drawing/2014/main" id="{16679344-AAED-8746-A6A6-204CC9387E61}"/>
              </a:ext>
            </a:extLst>
          </p:cNvPr>
          <p:cNvSpPr>
            <a:spLocks noGrp="1"/>
          </p:cNvSpPr>
          <p:nvPr>
            <p:ph idx="1"/>
          </p:nvPr>
        </p:nvSpPr>
        <p:spPr/>
        <p:txBody>
          <a:bodyPr/>
          <a:lstStyle/>
          <a:p>
            <a:r>
              <a:rPr lang="en-GB" dirty="0">
                <a:latin typeface="+mn-lt"/>
              </a:rPr>
              <a:t>Both the benchmarks, besides of writing the final .csv file, will output the model structure (as shown in the previous slides) and for each iteration:</a:t>
            </a:r>
          </a:p>
          <a:p>
            <a:pPr marL="342900" indent="-342900">
              <a:buFont typeface="Arial" panose="020B0604020202020204" pitchFamily="34" charset="0"/>
              <a:buChar char="•"/>
            </a:pPr>
            <a:r>
              <a:rPr lang="en-GB" dirty="0">
                <a:latin typeface="+mn-lt"/>
              </a:rPr>
              <a:t>The sizes of the degrees of freedom of that specific iteration </a:t>
            </a:r>
          </a:p>
          <a:p>
            <a:pPr marL="342900" indent="-342900">
              <a:buFont typeface="Arial" panose="020B0604020202020204" pitchFamily="34" charset="0"/>
              <a:buChar char="•"/>
            </a:pPr>
            <a:r>
              <a:rPr lang="en-GB" dirty="0">
                <a:latin typeface="+mn-lt"/>
              </a:rPr>
              <a:t>The total elapsed time</a:t>
            </a:r>
          </a:p>
          <a:p>
            <a:pPr marL="342900" indent="-342900">
              <a:buFont typeface="Arial" panose="020B0604020202020204" pitchFamily="34" charset="0"/>
              <a:buChar char="•"/>
            </a:pPr>
            <a:r>
              <a:rPr lang="en-GB" dirty="0">
                <a:latin typeface="+mn-lt"/>
              </a:rPr>
              <a:t> The prediction time</a:t>
            </a:r>
          </a:p>
          <a:p>
            <a:pPr marL="342900" indent="-342900">
              <a:buFont typeface="Arial" panose="020B0604020202020204" pitchFamily="34" charset="0"/>
              <a:buChar char="•"/>
            </a:pPr>
            <a:r>
              <a:rPr lang="en-GB" dirty="0">
                <a:latin typeface="+mn-lt"/>
              </a:rPr>
              <a:t>The prediction that the model made next to the actual value to be predicted</a:t>
            </a:r>
          </a:p>
          <a:p>
            <a:pPr marL="342900" indent="-342900">
              <a:buFont typeface="Arial" panose="020B0604020202020204" pitchFamily="34" charset="0"/>
              <a:buChar char="•"/>
            </a:pPr>
            <a:endParaRPr lang="en-GB" dirty="0">
              <a:latin typeface="+mn-lt"/>
            </a:endParaRPr>
          </a:p>
          <a:p>
            <a:r>
              <a:rPr lang="en-GB" dirty="0">
                <a:latin typeface="+mn-lt"/>
              </a:rPr>
              <a:t>In the next slides we can see the two examples.</a:t>
            </a:r>
          </a:p>
        </p:txBody>
      </p:sp>
    </p:spTree>
    <p:extLst>
      <p:ext uri="{BB962C8B-B14F-4D97-AF65-F5344CB8AC3E}">
        <p14:creationId xmlns:p14="http://schemas.microsoft.com/office/powerpoint/2010/main" val="89118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75CA1D-1F23-F044-B48A-3B232511D209}"/>
              </a:ext>
            </a:extLst>
          </p:cNvPr>
          <p:cNvSpPr>
            <a:spLocks noGrp="1"/>
          </p:cNvSpPr>
          <p:nvPr>
            <p:ph type="title"/>
          </p:nvPr>
        </p:nvSpPr>
        <p:spPr/>
        <p:txBody>
          <a:bodyPr/>
          <a:lstStyle/>
          <a:p>
            <a:r>
              <a:rPr lang="it-IT" dirty="0" err="1"/>
              <a:t>Benchmarks</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3AA1E78B-140E-5B4D-B515-1CF98869941B}"/>
              </a:ext>
            </a:extLst>
          </p:cNvPr>
          <p:cNvPicPr>
            <a:picLocks noChangeAspect="1"/>
          </p:cNvPicPr>
          <p:nvPr/>
        </p:nvPicPr>
        <p:blipFill>
          <a:blip r:embed="rId2"/>
          <a:stretch>
            <a:fillRect/>
          </a:stretch>
        </p:blipFill>
        <p:spPr>
          <a:xfrm>
            <a:off x="2368105" y="1441511"/>
            <a:ext cx="4407789" cy="4202599"/>
          </a:xfrm>
          <a:prstGeom prst="rect">
            <a:avLst/>
          </a:prstGeom>
        </p:spPr>
      </p:pic>
      <p:sp>
        <p:nvSpPr>
          <p:cNvPr id="7" name="CasellaDiTesto 6">
            <a:extLst>
              <a:ext uri="{FF2B5EF4-FFF2-40B4-BE49-F238E27FC236}">
                <a16:creationId xmlns:a16="http://schemas.microsoft.com/office/drawing/2014/main" id="{91879BCF-080D-A944-8317-556C3821DF40}"/>
              </a:ext>
            </a:extLst>
          </p:cNvPr>
          <p:cNvSpPr txBox="1"/>
          <p:nvPr/>
        </p:nvSpPr>
        <p:spPr>
          <a:xfrm>
            <a:off x="2888418" y="5622510"/>
            <a:ext cx="3381247" cy="369332"/>
          </a:xfrm>
          <a:prstGeom prst="rect">
            <a:avLst/>
          </a:prstGeom>
          <a:noFill/>
        </p:spPr>
        <p:txBody>
          <a:bodyPr wrap="none" rtlCol="0">
            <a:spAutoFit/>
          </a:bodyPr>
          <a:lstStyle/>
          <a:p>
            <a:pPr algn="ctr"/>
            <a:r>
              <a:rPr lang="it-IT" dirty="0"/>
              <a:t>Fashion MNIST benchmark output</a:t>
            </a:r>
          </a:p>
        </p:txBody>
      </p:sp>
    </p:spTree>
    <p:extLst>
      <p:ext uri="{BB962C8B-B14F-4D97-AF65-F5344CB8AC3E}">
        <p14:creationId xmlns:p14="http://schemas.microsoft.com/office/powerpoint/2010/main" val="44771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75CA1D-1F23-F044-B48A-3B232511D209}"/>
              </a:ext>
            </a:extLst>
          </p:cNvPr>
          <p:cNvSpPr>
            <a:spLocks noGrp="1"/>
          </p:cNvSpPr>
          <p:nvPr>
            <p:ph type="title"/>
          </p:nvPr>
        </p:nvSpPr>
        <p:spPr/>
        <p:txBody>
          <a:bodyPr/>
          <a:lstStyle/>
          <a:p>
            <a:r>
              <a:rPr lang="it-IT" dirty="0" err="1"/>
              <a:t>Benchmarks</a:t>
            </a:r>
            <a:endParaRPr lang="it-IT" dirty="0"/>
          </a:p>
        </p:txBody>
      </p:sp>
      <p:sp>
        <p:nvSpPr>
          <p:cNvPr id="7" name="CasellaDiTesto 6">
            <a:extLst>
              <a:ext uri="{FF2B5EF4-FFF2-40B4-BE49-F238E27FC236}">
                <a16:creationId xmlns:a16="http://schemas.microsoft.com/office/drawing/2014/main" id="{91879BCF-080D-A944-8317-556C3821DF40}"/>
              </a:ext>
            </a:extLst>
          </p:cNvPr>
          <p:cNvSpPr txBox="1"/>
          <p:nvPr/>
        </p:nvSpPr>
        <p:spPr>
          <a:xfrm>
            <a:off x="2948245" y="5609631"/>
            <a:ext cx="3261599" cy="369332"/>
          </a:xfrm>
          <a:prstGeom prst="rect">
            <a:avLst/>
          </a:prstGeom>
          <a:noFill/>
        </p:spPr>
        <p:txBody>
          <a:bodyPr wrap="none" rtlCol="0">
            <a:spAutoFit/>
          </a:bodyPr>
          <a:lstStyle/>
          <a:p>
            <a:pPr algn="ctr"/>
            <a:r>
              <a:rPr lang="it-IT" dirty="0"/>
              <a:t>Text Classifier benchmark output</a:t>
            </a:r>
          </a:p>
        </p:txBody>
      </p:sp>
      <p:pic>
        <p:nvPicPr>
          <p:cNvPr id="4" name="Immagine 3" descr="Immagine che contiene screenshot&#10;&#10;Descrizione generata automaticamente">
            <a:extLst>
              <a:ext uri="{FF2B5EF4-FFF2-40B4-BE49-F238E27FC236}">
                <a16:creationId xmlns:a16="http://schemas.microsoft.com/office/drawing/2014/main" id="{577984EF-A5B3-2C48-A0E7-F854A8404D80}"/>
              </a:ext>
            </a:extLst>
          </p:cNvPr>
          <p:cNvPicPr>
            <a:picLocks noChangeAspect="1"/>
          </p:cNvPicPr>
          <p:nvPr/>
        </p:nvPicPr>
        <p:blipFill>
          <a:blip r:embed="rId2"/>
          <a:stretch>
            <a:fillRect/>
          </a:stretch>
        </p:blipFill>
        <p:spPr>
          <a:xfrm>
            <a:off x="394705" y="1351462"/>
            <a:ext cx="8368674" cy="4155076"/>
          </a:xfrm>
          <a:prstGeom prst="rect">
            <a:avLst/>
          </a:prstGeom>
        </p:spPr>
      </p:pic>
    </p:spTree>
    <p:extLst>
      <p:ext uri="{BB962C8B-B14F-4D97-AF65-F5344CB8AC3E}">
        <p14:creationId xmlns:p14="http://schemas.microsoft.com/office/powerpoint/2010/main" val="53948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36985F-7B01-794E-B4CC-89875DCD43DC}"/>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Correlation</a:t>
            </a:r>
            <a:r>
              <a:rPr lang="it-IT" dirty="0"/>
              <a:t> Matrix</a:t>
            </a:r>
          </a:p>
        </p:txBody>
      </p:sp>
      <p:sp>
        <p:nvSpPr>
          <p:cNvPr id="6" name="CasellaDiTesto 5">
            <a:extLst>
              <a:ext uri="{FF2B5EF4-FFF2-40B4-BE49-F238E27FC236}">
                <a16:creationId xmlns:a16="http://schemas.microsoft.com/office/drawing/2014/main" id="{0469C9AB-2F93-AB40-BA4E-41992358CFFD}"/>
              </a:ext>
            </a:extLst>
          </p:cNvPr>
          <p:cNvSpPr txBox="1"/>
          <p:nvPr/>
        </p:nvSpPr>
        <p:spPr>
          <a:xfrm>
            <a:off x="283335" y="1455312"/>
            <a:ext cx="8581042" cy="1231106"/>
          </a:xfrm>
          <a:prstGeom prst="rect">
            <a:avLst/>
          </a:prstGeom>
          <a:noFill/>
        </p:spPr>
        <p:txBody>
          <a:bodyPr wrap="square" rtlCol="0">
            <a:spAutoFit/>
          </a:bodyPr>
          <a:lstStyle/>
          <a:p>
            <a:r>
              <a:rPr lang="en-GB" sz="2000" b="1" dirty="0"/>
              <a:t>Fashion MNIST</a:t>
            </a:r>
          </a:p>
          <a:p>
            <a:r>
              <a:rPr lang="en-GB" dirty="0"/>
              <a:t>If we plot the correlation matrix between all our features we can spot a very high correlation between the number of layers and the time features. This means that the inference time is driven principally by the number of layers in the model. </a:t>
            </a:r>
          </a:p>
        </p:txBody>
      </p:sp>
      <p:pic>
        <p:nvPicPr>
          <p:cNvPr id="10" name="Immagine 9" descr="Immagine che contiene screenshot&#10;&#10;Descrizione generata automaticamente">
            <a:extLst>
              <a:ext uri="{FF2B5EF4-FFF2-40B4-BE49-F238E27FC236}">
                <a16:creationId xmlns:a16="http://schemas.microsoft.com/office/drawing/2014/main" id="{4214390A-94C5-6E46-978A-11E495D0AB1A}"/>
              </a:ext>
            </a:extLst>
          </p:cNvPr>
          <p:cNvPicPr>
            <a:picLocks noChangeAspect="1"/>
          </p:cNvPicPr>
          <p:nvPr/>
        </p:nvPicPr>
        <p:blipFill>
          <a:blip r:embed="rId2"/>
          <a:stretch>
            <a:fillRect/>
          </a:stretch>
        </p:blipFill>
        <p:spPr>
          <a:xfrm>
            <a:off x="2036881" y="2686418"/>
            <a:ext cx="5084322" cy="3200399"/>
          </a:xfrm>
          <a:prstGeom prst="rect">
            <a:avLst/>
          </a:prstGeom>
        </p:spPr>
      </p:pic>
      <p:sp>
        <p:nvSpPr>
          <p:cNvPr id="11" name="Cornice 10">
            <a:extLst>
              <a:ext uri="{FF2B5EF4-FFF2-40B4-BE49-F238E27FC236}">
                <a16:creationId xmlns:a16="http://schemas.microsoft.com/office/drawing/2014/main" id="{5730121E-10D9-E947-8CF4-35CEA6BC9DC0}"/>
              </a:ext>
            </a:extLst>
          </p:cNvPr>
          <p:cNvSpPr/>
          <p:nvPr/>
        </p:nvSpPr>
        <p:spPr>
          <a:xfrm>
            <a:off x="3348507" y="4584879"/>
            <a:ext cx="347730" cy="772732"/>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7332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61BA98-2361-2A46-B0F9-F59DDE9628C6}"/>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Correlation</a:t>
            </a:r>
            <a:r>
              <a:rPr lang="it-IT" dirty="0"/>
              <a:t> Matrix</a:t>
            </a:r>
          </a:p>
        </p:txBody>
      </p:sp>
      <p:sp>
        <p:nvSpPr>
          <p:cNvPr id="6" name="CasellaDiTesto 5">
            <a:extLst>
              <a:ext uri="{FF2B5EF4-FFF2-40B4-BE49-F238E27FC236}">
                <a16:creationId xmlns:a16="http://schemas.microsoft.com/office/drawing/2014/main" id="{9570C25C-C635-E44C-8E32-B38FDB01AB67}"/>
              </a:ext>
            </a:extLst>
          </p:cNvPr>
          <p:cNvSpPr txBox="1"/>
          <p:nvPr/>
        </p:nvSpPr>
        <p:spPr>
          <a:xfrm>
            <a:off x="288521" y="1429556"/>
            <a:ext cx="8581043" cy="1508105"/>
          </a:xfrm>
          <a:prstGeom prst="rect">
            <a:avLst/>
          </a:prstGeom>
          <a:noFill/>
        </p:spPr>
        <p:txBody>
          <a:bodyPr wrap="square" rtlCol="0">
            <a:spAutoFit/>
          </a:bodyPr>
          <a:lstStyle/>
          <a:p>
            <a:r>
              <a:rPr lang="en-GB" sz="2000" b="1" dirty="0"/>
              <a:t>Text Classifier</a:t>
            </a:r>
            <a:endParaRPr lang="en-GB" b="1" dirty="0"/>
          </a:p>
          <a:p>
            <a:r>
              <a:rPr lang="en-GB" dirty="0"/>
              <a:t>Here we cannot spot very high correlations like we did for the Fashion MNIST model. In this case the time features are equally correlated to both Number of Layers and Convolutional Size.</a:t>
            </a:r>
          </a:p>
          <a:p>
            <a:endParaRPr lang="it-IT" dirty="0"/>
          </a:p>
        </p:txBody>
      </p:sp>
      <p:pic>
        <p:nvPicPr>
          <p:cNvPr id="8" name="Immagine 7" descr="Immagine che contiene screenshot&#10;&#10;Descrizione generata automaticamente">
            <a:extLst>
              <a:ext uri="{FF2B5EF4-FFF2-40B4-BE49-F238E27FC236}">
                <a16:creationId xmlns:a16="http://schemas.microsoft.com/office/drawing/2014/main" id="{FE5B595A-1895-B048-83E3-822DAF439AE1}"/>
              </a:ext>
            </a:extLst>
          </p:cNvPr>
          <p:cNvPicPr>
            <a:picLocks noChangeAspect="1"/>
          </p:cNvPicPr>
          <p:nvPr/>
        </p:nvPicPr>
        <p:blipFill>
          <a:blip r:embed="rId2"/>
          <a:stretch>
            <a:fillRect/>
          </a:stretch>
        </p:blipFill>
        <p:spPr>
          <a:xfrm>
            <a:off x="2619106" y="2700803"/>
            <a:ext cx="3905787" cy="3301020"/>
          </a:xfrm>
          <a:prstGeom prst="rect">
            <a:avLst/>
          </a:prstGeom>
        </p:spPr>
      </p:pic>
      <p:sp>
        <p:nvSpPr>
          <p:cNvPr id="9" name="Cornice 8">
            <a:extLst>
              <a:ext uri="{FF2B5EF4-FFF2-40B4-BE49-F238E27FC236}">
                <a16:creationId xmlns:a16="http://schemas.microsoft.com/office/drawing/2014/main" id="{7D3C6B67-5C50-4B46-9072-787B96717660}"/>
              </a:ext>
            </a:extLst>
          </p:cNvPr>
          <p:cNvSpPr/>
          <p:nvPr/>
        </p:nvSpPr>
        <p:spPr>
          <a:xfrm>
            <a:off x="3683358" y="4559121"/>
            <a:ext cx="425003" cy="837127"/>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chemeClr val="tx1"/>
              </a:solidFill>
            </a:endParaRPr>
          </a:p>
        </p:txBody>
      </p:sp>
      <p:sp>
        <p:nvSpPr>
          <p:cNvPr id="11" name="Cornice 10">
            <a:extLst>
              <a:ext uri="{FF2B5EF4-FFF2-40B4-BE49-F238E27FC236}">
                <a16:creationId xmlns:a16="http://schemas.microsoft.com/office/drawing/2014/main" id="{F08601BC-ABA7-B148-923B-0AD781702887}"/>
              </a:ext>
            </a:extLst>
          </p:cNvPr>
          <p:cNvSpPr/>
          <p:nvPr/>
        </p:nvSpPr>
        <p:spPr>
          <a:xfrm>
            <a:off x="4505460" y="4559120"/>
            <a:ext cx="425003" cy="837127"/>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96919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D9F2C2-064B-C24C-96B9-97126B68808F}"/>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Boxplots</a:t>
            </a:r>
            <a:endParaRPr lang="it-IT" dirty="0"/>
          </a:p>
        </p:txBody>
      </p:sp>
      <p:sp>
        <p:nvSpPr>
          <p:cNvPr id="12" name="CasellaDiTesto 11">
            <a:extLst>
              <a:ext uri="{FF2B5EF4-FFF2-40B4-BE49-F238E27FC236}">
                <a16:creationId xmlns:a16="http://schemas.microsoft.com/office/drawing/2014/main" id="{703C2AAF-CE3C-734B-A924-A39906083C55}"/>
              </a:ext>
            </a:extLst>
          </p:cNvPr>
          <p:cNvSpPr txBox="1"/>
          <p:nvPr/>
        </p:nvSpPr>
        <p:spPr>
          <a:xfrm>
            <a:off x="154546" y="1859339"/>
            <a:ext cx="3400023" cy="3724096"/>
          </a:xfrm>
          <a:prstGeom prst="rect">
            <a:avLst/>
          </a:prstGeom>
          <a:noFill/>
        </p:spPr>
        <p:txBody>
          <a:bodyPr wrap="square" rtlCol="0">
            <a:spAutoFit/>
          </a:bodyPr>
          <a:lstStyle/>
          <a:p>
            <a:r>
              <a:rPr lang="en-GB" sz="2000" b="1" dirty="0"/>
              <a:t>Fashion MNIST</a:t>
            </a:r>
          </a:p>
          <a:p>
            <a:r>
              <a:rPr lang="en-GB" dirty="0"/>
              <a:t>Here we plotted some boxplots to</a:t>
            </a:r>
          </a:p>
          <a:p>
            <a:r>
              <a:rPr lang="en-GB" dirty="0"/>
              <a:t>show how are distributed the </a:t>
            </a:r>
          </a:p>
          <a:p>
            <a:r>
              <a:rPr lang="en-GB" dirty="0"/>
              <a:t>values of the Mean inference Time for each number of layers involved.</a:t>
            </a:r>
          </a:p>
          <a:p>
            <a:r>
              <a:rPr lang="en-GB" dirty="0"/>
              <a:t>We can clearly see how the Mean inference Time increases in like a logarithmic way. </a:t>
            </a:r>
          </a:p>
          <a:p>
            <a:r>
              <a:rPr lang="en-GB" dirty="0"/>
              <a:t>It’s interesting even the fact that, with more layers, also the variance of the values of Mean Time increases.</a:t>
            </a:r>
          </a:p>
        </p:txBody>
      </p:sp>
      <p:pic>
        <p:nvPicPr>
          <p:cNvPr id="4" name="Immagine 3" descr="Immagine che contiene screenshot&#10;&#10;Descrizione generata automaticamente">
            <a:extLst>
              <a:ext uri="{FF2B5EF4-FFF2-40B4-BE49-F238E27FC236}">
                <a16:creationId xmlns:a16="http://schemas.microsoft.com/office/drawing/2014/main" id="{4A44CDC2-9076-4D4D-9E35-6D71FD5DAB11}"/>
              </a:ext>
            </a:extLst>
          </p:cNvPr>
          <p:cNvPicPr>
            <a:picLocks noChangeAspect="1"/>
          </p:cNvPicPr>
          <p:nvPr/>
        </p:nvPicPr>
        <p:blipFill>
          <a:blip r:embed="rId2"/>
          <a:stretch>
            <a:fillRect/>
          </a:stretch>
        </p:blipFill>
        <p:spPr>
          <a:xfrm>
            <a:off x="3387144" y="1275009"/>
            <a:ext cx="5756856" cy="4819694"/>
          </a:xfrm>
          <a:prstGeom prst="rect">
            <a:avLst/>
          </a:prstGeom>
        </p:spPr>
      </p:pic>
    </p:spTree>
    <p:extLst>
      <p:ext uri="{BB962C8B-B14F-4D97-AF65-F5344CB8AC3E}">
        <p14:creationId xmlns:p14="http://schemas.microsoft.com/office/powerpoint/2010/main" val="318229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D9F2C2-064B-C24C-96B9-97126B68808F}"/>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Boxplots</a:t>
            </a:r>
            <a:endParaRPr lang="it-IT" dirty="0"/>
          </a:p>
        </p:txBody>
      </p:sp>
      <p:pic>
        <p:nvPicPr>
          <p:cNvPr id="8" name="Immagine 7" descr="Immagine che contiene screenshot&#10;&#10;Descrizione generata automaticamente">
            <a:extLst>
              <a:ext uri="{FF2B5EF4-FFF2-40B4-BE49-F238E27FC236}">
                <a16:creationId xmlns:a16="http://schemas.microsoft.com/office/drawing/2014/main" id="{44677A60-7600-B848-B826-D70A07F6F422}"/>
              </a:ext>
            </a:extLst>
          </p:cNvPr>
          <p:cNvPicPr>
            <a:picLocks noChangeAspect="1"/>
          </p:cNvPicPr>
          <p:nvPr/>
        </p:nvPicPr>
        <p:blipFill>
          <a:blip r:embed="rId2"/>
          <a:stretch>
            <a:fillRect/>
          </a:stretch>
        </p:blipFill>
        <p:spPr>
          <a:xfrm>
            <a:off x="3311948" y="1311885"/>
            <a:ext cx="5832052" cy="4776654"/>
          </a:xfrm>
          <a:prstGeom prst="rect">
            <a:avLst/>
          </a:prstGeom>
        </p:spPr>
      </p:pic>
      <p:sp>
        <p:nvSpPr>
          <p:cNvPr id="12" name="CasellaDiTesto 11">
            <a:extLst>
              <a:ext uri="{FF2B5EF4-FFF2-40B4-BE49-F238E27FC236}">
                <a16:creationId xmlns:a16="http://schemas.microsoft.com/office/drawing/2014/main" id="{703C2AAF-CE3C-734B-A924-A39906083C55}"/>
              </a:ext>
            </a:extLst>
          </p:cNvPr>
          <p:cNvSpPr txBox="1"/>
          <p:nvPr/>
        </p:nvSpPr>
        <p:spPr>
          <a:xfrm>
            <a:off x="154546" y="1859339"/>
            <a:ext cx="3400023" cy="3170099"/>
          </a:xfrm>
          <a:prstGeom prst="rect">
            <a:avLst/>
          </a:prstGeom>
          <a:noFill/>
        </p:spPr>
        <p:txBody>
          <a:bodyPr wrap="square" rtlCol="0">
            <a:spAutoFit/>
          </a:bodyPr>
          <a:lstStyle/>
          <a:p>
            <a:r>
              <a:rPr lang="en-GB" sz="2000" b="1" dirty="0"/>
              <a:t>Text Classifier</a:t>
            </a:r>
          </a:p>
          <a:p>
            <a:r>
              <a:rPr lang="en-GB" dirty="0"/>
              <a:t>Again we plotted some boxplots to show how are distributed the </a:t>
            </a:r>
          </a:p>
          <a:p>
            <a:r>
              <a:rPr lang="en-GB" dirty="0"/>
              <a:t>values of the Mean inference Time for each number of layers involved.</a:t>
            </a:r>
          </a:p>
          <a:p>
            <a:r>
              <a:rPr lang="en-GB" dirty="0"/>
              <a:t>Here the differences are not as sharp as in the other model. </a:t>
            </a:r>
          </a:p>
          <a:p>
            <a:r>
              <a:rPr lang="en-GB" dirty="0"/>
              <a:t>Again we can see that, with more layers, also the variance of the values of Mean Time increases.</a:t>
            </a:r>
          </a:p>
        </p:txBody>
      </p:sp>
    </p:spTree>
    <p:extLst>
      <p:ext uri="{BB962C8B-B14F-4D97-AF65-F5344CB8AC3E}">
        <p14:creationId xmlns:p14="http://schemas.microsoft.com/office/powerpoint/2010/main" val="239243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73290D-8AAC-9948-AC96-ED558F007237}"/>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Boxplots</a:t>
            </a:r>
            <a:endParaRPr lang="it-IT" dirty="0"/>
          </a:p>
        </p:txBody>
      </p:sp>
      <p:sp>
        <p:nvSpPr>
          <p:cNvPr id="9" name="CasellaDiTesto 8">
            <a:extLst>
              <a:ext uri="{FF2B5EF4-FFF2-40B4-BE49-F238E27FC236}">
                <a16:creationId xmlns:a16="http://schemas.microsoft.com/office/drawing/2014/main" id="{C6B55F9F-9D59-0C44-8566-58F626ABE440}"/>
              </a:ext>
            </a:extLst>
          </p:cNvPr>
          <p:cNvSpPr txBox="1"/>
          <p:nvPr/>
        </p:nvSpPr>
        <p:spPr>
          <a:xfrm>
            <a:off x="288521" y="1411743"/>
            <a:ext cx="8581043" cy="2339102"/>
          </a:xfrm>
          <a:prstGeom prst="rect">
            <a:avLst/>
          </a:prstGeom>
          <a:noFill/>
        </p:spPr>
        <p:txBody>
          <a:bodyPr wrap="square" rtlCol="0">
            <a:spAutoFit/>
          </a:bodyPr>
          <a:lstStyle/>
          <a:p>
            <a:r>
              <a:rPr lang="en-GB" sz="2000" b="1" dirty="0"/>
              <a:t>Fashion MNIST</a:t>
            </a:r>
          </a:p>
          <a:p>
            <a:r>
              <a:rPr lang="en-GB" dirty="0"/>
              <a:t>When we try to plot the same boxplots to see the relation between Mean Time and both Batch Size and Convolution Size we get the results in the figures below.</a:t>
            </a:r>
          </a:p>
          <a:p>
            <a:r>
              <a:rPr lang="en-GB" dirty="0"/>
              <a:t>We have not significant differences in the inference time neither for Batch Size nor for Convolution Size.</a:t>
            </a:r>
          </a:p>
          <a:p>
            <a:r>
              <a:rPr lang="en-GB" dirty="0"/>
              <a:t>Moreover we thought that increasing the Convolution Size (which is the size of the filters) the Mean Time could have been less but this doesn’t happen with </a:t>
            </a:r>
            <a:r>
              <a:rPr lang="en-GB" dirty="0" err="1"/>
              <a:t>ConvSize</a:t>
            </a:r>
            <a:r>
              <a:rPr lang="en-GB" dirty="0"/>
              <a:t> = 5, and happens only a little bit with </a:t>
            </a:r>
            <a:r>
              <a:rPr lang="en-GB" dirty="0" err="1"/>
              <a:t>ConvSize</a:t>
            </a:r>
            <a:r>
              <a:rPr lang="en-GB" dirty="0"/>
              <a:t> = 8.</a:t>
            </a:r>
          </a:p>
        </p:txBody>
      </p:sp>
      <p:pic>
        <p:nvPicPr>
          <p:cNvPr id="4" name="Immagine 3" descr="Immagine che contiene screenshot&#10;&#10;Descrizione generata automaticamente">
            <a:extLst>
              <a:ext uri="{FF2B5EF4-FFF2-40B4-BE49-F238E27FC236}">
                <a16:creationId xmlns:a16="http://schemas.microsoft.com/office/drawing/2014/main" id="{BAD49F75-E747-C54C-A5B5-CCDA5C4BD5C7}"/>
              </a:ext>
            </a:extLst>
          </p:cNvPr>
          <p:cNvPicPr>
            <a:picLocks noChangeAspect="1"/>
          </p:cNvPicPr>
          <p:nvPr/>
        </p:nvPicPr>
        <p:blipFill>
          <a:blip r:embed="rId2"/>
          <a:stretch>
            <a:fillRect/>
          </a:stretch>
        </p:blipFill>
        <p:spPr>
          <a:xfrm>
            <a:off x="365673" y="3750845"/>
            <a:ext cx="4254500" cy="2374900"/>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46DF8B8B-4BB7-8744-BD0B-363D3589CF97}"/>
              </a:ext>
            </a:extLst>
          </p:cNvPr>
          <p:cNvPicPr>
            <a:picLocks noChangeAspect="1"/>
          </p:cNvPicPr>
          <p:nvPr/>
        </p:nvPicPr>
        <p:blipFill>
          <a:blip r:embed="rId3"/>
          <a:stretch>
            <a:fillRect/>
          </a:stretch>
        </p:blipFill>
        <p:spPr>
          <a:xfrm>
            <a:off x="4620173" y="3709365"/>
            <a:ext cx="4281155" cy="2380582"/>
          </a:xfrm>
          <a:prstGeom prst="rect">
            <a:avLst/>
          </a:prstGeom>
        </p:spPr>
      </p:pic>
    </p:spTree>
    <p:extLst>
      <p:ext uri="{BB962C8B-B14F-4D97-AF65-F5344CB8AC3E}">
        <p14:creationId xmlns:p14="http://schemas.microsoft.com/office/powerpoint/2010/main" val="99714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73290D-8AAC-9948-AC96-ED558F007237}"/>
              </a:ext>
            </a:extLst>
          </p:cNvPr>
          <p:cNvSpPr>
            <a:spLocks noGrp="1"/>
          </p:cNvSpPr>
          <p:nvPr>
            <p:ph type="title"/>
          </p:nvPr>
        </p:nvSpPr>
        <p:spPr/>
        <p:txBody>
          <a:bodyPr/>
          <a:lstStyle/>
          <a:p>
            <a:r>
              <a:rPr lang="it-IT" dirty="0"/>
              <a:t>Analysis of the </a:t>
            </a:r>
            <a:r>
              <a:rPr lang="it-IT" dirty="0" err="1"/>
              <a:t>results</a:t>
            </a:r>
            <a:r>
              <a:rPr lang="it-IT" dirty="0"/>
              <a:t> - </a:t>
            </a:r>
            <a:r>
              <a:rPr lang="it-IT" dirty="0" err="1"/>
              <a:t>Boxplots</a:t>
            </a:r>
            <a:endParaRPr lang="it-IT" dirty="0"/>
          </a:p>
        </p:txBody>
      </p:sp>
      <p:sp>
        <p:nvSpPr>
          <p:cNvPr id="9" name="CasellaDiTesto 8">
            <a:extLst>
              <a:ext uri="{FF2B5EF4-FFF2-40B4-BE49-F238E27FC236}">
                <a16:creationId xmlns:a16="http://schemas.microsoft.com/office/drawing/2014/main" id="{C6B55F9F-9D59-0C44-8566-58F626ABE440}"/>
              </a:ext>
            </a:extLst>
          </p:cNvPr>
          <p:cNvSpPr txBox="1"/>
          <p:nvPr/>
        </p:nvSpPr>
        <p:spPr>
          <a:xfrm>
            <a:off x="288521" y="1411743"/>
            <a:ext cx="8581043" cy="1785104"/>
          </a:xfrm>
          <a:prstGeom prst="rect">
            <a:avLst/>
          </a:prstGeom>
          <a:noFill/>
        </p:spPr>
        <p:txBody>
          <a:bodyPr wrap="square" rtlCol="0">
            <a:spAutoFit/>
          </a:bodyPr>
          <a:lstStyle/>
          <a:p>
            <a:r>
              <a:rPr lang="en-GB" sz="2000" b="1" dirty="0"/>
              <a:t>Text Classifier</a:t>
            </a:r>
          </a:p>
          <a:p>
            <a:r>
              <a:rPr lang="en-GB" dirty="0"/>
              <a:t>As we could expect from the correlation matrix shown before we can see that the convolution size still have an impact on the Mean inference Time, keeping the same characteristic of increase the variance of the results proportionally to the size of the convolution.</a:t>
            </a:r>
          </a:p>
          <a:p>
            <a:r>
              <a:rPr lang="en-GB" dirty="0"/>
              <a:t>The Batch Size confirms to be more or less unrelated to the inference time.</a:t>
            </a:r>
          </a:p>
        </p:txBody>
      </p:sp>
      <p:pic>
        <p:nvPicPr>
          <p:cNvPr id="5" name="Immagine 4" descr="Immagine che contiene screenshot&#10;&#10;Descrizione generata automaticamente">
            <a:extLst>
              <a:ext uri="{FF2B5EF4-FFF2-40B4-BE49-F238E27FC236}">
                <a16:creationId xmlns:a16="http://schemas.microsoft.com/office/drawing/2014/main" id="{DF267120-BCD1-D443-8A9B-592A093C3FDA}"/>
              </a:ext>
            </a:extLst>
          </p:cNvPr>
          <p:cNvPicPr>
            <a:picLocks noChangeAspect="1"/>
          </p:cNvPicPr>
          <p:nvPr/>
        </p:nvPicPr>
        <p:blipFill>
          <a:blip r:embed="rId2"/>
          <a:stretch>
            <a:fillRect/>
          </a:stretch>
        </p:blipFill>
        <p:spPr>
          <a:xfrm>
            <a:off x="230914" y="3429000"/>
            <a:ext cx="4132727" cy="2482403"/>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AEDE380D-12E0-404B-9D53-812A6A8C190D}"/>
              </a:ext>
            </a:extLst>
          </p:cNvPr>
          <p:cNvPicPr>
            <a:picLocks noChangeAspect="1"/>
          </p:cNvPicPr>
          <p:nvPr/>
        </p:nvPicPr>
        <p:blipFill>
          <a:blip r:embed="rId3"/>
          <a:stretch>
            <a:fillRect/>
          </a:stretch>
        </p:blipFill>
        <p:spPr>
          <a:xfrm>
            <a:off x="4436560" y="3429000"/>
            <a:ext cx="4476526" cy="2609782"/>
          </a:xfrm>
          <a:prstGeom prst="rect">
            <a:avLst/>
          </a:prstGeom>
        </p:spPr>
      </p:pic>
    </p:spTree>
    <p:extLst>
      <p:ext uri="{BB962C8B-B14F-4D97-AF65-F5344CB8AC3E}">
        <p14:creationId xmlns:p14="http://schemas.microsoft.com/office/powerpoint/2010/main" val="17485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C54C8A-50C5-214A-860A-B762DF884C36}"/>
              </a:ext>
            </a:extLst>
          </p:cNvPr>
          <p:cNvSpPr>
            <a:spLocks noGrp="1"/>
          </p:cNvSpPr>
          <p:nvPr>
            <p:ph type="title"/>
          </p:nvPr>
        </p:nvSpPr>
        <p:spPr/>
        <p:txBody>
          <a:bodyPr/>
          <a:lstStyle/>
          <a:p>
            <a:r>
              <a:rPr lang="it-IT" dirty="0" err="1"/>
              <a:t>References</a:t>
            </a:r>
            <a:endParaRPr lang="it-IT" dirty="0"/>
          </a:p>
        </p:txBody>
      </p:sp>
      <p:sp>
        <p:nvSpPr>
          <p:cNvPr id="4" name="CasellaDiTesto 3">
            <a:extLst>
              <a:ext uri="{FF2B5EF4-FFF2-40B4-BE49-F238E27FC236}">
                <a16:creationId xmlns:a16="http://schemas.microsoft.com/office/drawing/2014/main" id="{7F19C942-567A-4C4C-9C39-FF4A292788A6}"/>
              </a:ext>
            </a:extLst>
          </p:cNvPr>
          <p:cNvSpPr txBox="1"/>
          <p:nvPr/>
        </p:nvSpPr>
        <p:spPr>
          <a:xfrm>
            <a:off x="476518" y="1499389"/>
            <a:ext cx="8393046" cy="4370427"/>
          </a:xfrm>
          <a:prstGeom prst="rect">
            <a:avLst/>
          </a:prstGeom>
          <a:noFill/>
        </p:spPr>
        <p:txBody>
          <a:bodyPr wrap="square" rtlCol="0">
            <a:spAutoFit/>
          </a:bodyPr>
          <a:lstStyle/>
          <a:p>
            <a:r>
              <a:rPr lang="en-GB" sz="2000" dirty="0"/>
              <a:t>Starting point:</a:t>
            </a:r>
          </a:p>
          <a:p>
            <a:pPr marL="342900" indent="-342900">
              <a:buFont typeface="Arial" panose="020B0604020202020204" pitchFamily="34" charset="0"/>
              <a:buChar char="•"/>
            </a:pPr>
            <a:r>
              <a:rPr lang="en-GB" sz="2000" dirty="0">
                <a:hlinkClick r:id="rId2">
                  <a:extLst>
                    <a:ext uri="{A12FA001-AC4F-418D-AE19-62706E023703}">
                      <ahyp:hlinkClr xmlns:ahyp="http://schemas.microsoft.com/office/drawing/2018/hyperlinkcolor" val="tx"/>
                    </a:ext>
                  </a:extLst>
                </a:hlinkClick>
              </a:rPr>
              <a:t>https://www.tensorflow.org/</a:t>
            </a:r>
            <a:endParaRPr lang="en-GB" sz="2000" dirty="0"/>
          </a:p>
          <a:p>
            <a:pPr marL="342900" indent="-342900">
              <a:buFont typeface="Arial" panose="020B0604020202020204" pitchFamily="34" charset="0"/>
              <a:buChar char="•"/>
            </a:pPr>
            <a:r>
              <a:rPr lang="en-GB" sz="2000" dirty="0">
                <a:hlinkClick r:id="rId3">
                  <a:extLst>
                    <a:ext uri="{A12FA001-AC4F-418D-AE19-62706E023703}">
                      <ahyp:hlinkClr xmlns:ahyp="http://schemas.microsoft.com/office/drawing/2018/hyperlinkcolor" val="tx"/>
                    </a:ext>
                  </a:extLst>
                </a:hlinkClick>
              </a:rPr>
              <a:t>https://www.tensorflow.org/tutorials/layers#intro_to_convolutional_neural_networks</a:t>
            </a:r>
            <a:endParaRPr lang="en-GB" sz="2000" dirty="0"/>
          </a:p>
          <a:p>
            <a:pPr marL="342900" indent="-342900">
              <a:buFont typeface="Arial" panose="020B0604020202020204" pitchFamily="34" charset="0"/>
              <a:buChar char="•"/>
            </a:pPr>
            <a:r>
              <a:rPr lang="en-GB" sz="2000" dirty="0">
                <a:hlinkClick r:id="rId4">
                  <a:extLst>
                    <a:ext uri="{A12FA001-AC4F-418D-AE19-62706E023703}">
                      <ahyp:hlinkClr xmlns:ahyp="http://schemas.microsoft.com/office/drawing/2018/hyperlinkcolor" val="tx"/>
                    </a:ext>
                  </a:extLst>
                </a:hlinkClick>
              </a:rPr>
              <a:t>https://www.tensorflow.org/tutorials/deep_cnn#highlights_of_the_tutorial</a:t>
            </a:r>
            <a:endParaRPr lang="en-GB" sz="2000" dirty="0"/>
          </a:p>
          <a:p>
            <a:endParaRPr lang="en-GB" sz="2000" dirty="0"/>
          </a:p>
          <a:p>
            <a:r>
              <a:rPr lang="en-GB" sz="2000" dirty="0"/>
              <a:t>Code we borrowed and tutorials we used:</a:t>
            </a:r>
          </a:p>
          <a:p>
            <a:pPr marL="342900" indent="-342900">
              <a:buFont typeface="Arial" panose="020B0604020202020204" pitchFamily="34" charset="0"/>
              <a:buChar char="•"/>
            </a:pPr>
            <a:r>
              <a:rPr lang="en-GB" sz="2000" dirty="0">
                <a:hlinkClick r:id="rId5">
                  <a:extLst>
                    <a:ext uri="{A12FA001-AC4F-418D-AE19-62706E023703}">
                      <ahyp:hlinkClr xmlns:ahyp="http://schemas.microsoft.com/office/drawing/2018/hyperlinkcolor" val="tx"/>
                    </a:ext>
                  </a:extLst>
                </a:hlinkClick>
              </a:rPr>
              <a:t>https://github.com/bhaveshoswal/CNN-text-classification-keras</a:t>
            </a:r>
            <a:endParaRPr lang="en-GB" sz="2000" dirty="0"/>
          </a:p>
          <a:p>
            <a:pPr marL="342900" indent="-342900">
              <a:buFont typeface="Arial" panose="020B0604020202020204" pitchFamily="34" charset="0"/>
              <a:buChar char="•"/>
            </a:pPr>
            <a:r>
              <a:rPr lang="en-GB" sz="2000" dirty="0">
                <a:hlinkClick r:id="rId6">
                  <a:extLst>
                    <a:ext uri="{A12FA001-AC4F-418D-AE19-62706E023703}">
                      <ahyp:hlinkClr xmlns:ahyp="http://schemas.microsoft.com/office/drawing/2018/hyperlinkcolor" val="tx"/>
                    </a:ext>
                  </a:extLst>
                </a:hlinkClick>
              </a:rPr>
              <a:t>https://www.pyimagesearch.com/2019/02/11/fashion-mnist-with-keras-and-deep-learning/</a:t>
            </a:r>
            <a:endParaRPr lang="en-GB" sz="2000" dirty="0"/>
          </a:p>
          <a:p>
            <a:pPr marL="342900" indent="-342900">
              <a:buFont typeface="Arial" panose="020B0604020202020204" pitchFamily="34" charset="0"/>
              <a:buChar char="•"/>
            </a:pPr>
            <a:endParaRPr lang="en-GB" sz="2000" dirty="0"/>
          </a:p>
          <a:p>
            <a:r>
              <a:rPr lang="en-GB" sz="2000" dirty="0"/>
              <a:t>Our GitHub repository:</a:t>
            </a:r>
          </a:p>
          <a:p>
            <a:pPr marL="342900" indent="-342900">
              <a:buFont typeface="Arial" panose="020B0604020202020204" pitchFamily="34" charset="0"/>
              <a:buChar char="•"/>
            </a:pPr>
            <a:r>
              <a:rPr lang="en-GB" sz="2000" u="sng" dirty="0"/>
              <a:t>https://</a:t>
            </a:r>
            <a:r>
              <a:rPr lang="en-GB" sz="2000" u="sng" dirty="0" err="1"/>
              <a:t>github.com</a:t>
            </a:r>
            <a:r>
              <a:rPr lang="en-GB" sz="2000" u="sng" dirty="0"/>
              <a:t>/</a:t>
            </a:r>
            <a:r>
              <a:rPr lang="en-GB" sz="2000" u="sng" dirty="0" err="1"/>
              <a:t>filippocollini</a:t>
            </a:r>
            <a:r>
              <a:rPr lang="en-GB" sz="2000" u="sng" dirty="0"/>
              <a:t>/</a:t>
            </a:r>
            <a:r>
              <a:rPr lang="en-GB" sz="2000" u="sng" dirty="0" err="1"/>
              <a:t>tensorflow_benchmark</a:t>
            </a:r>
            <a:endParaRPr lang="en-GB" sz="2000" u="sng" dirty="0"/>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227592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Project Description</a:t>
            </a:r>
          </a:p>
        </p:txBody>
      </p:sp>
      <p:sp>
        <p:nvSpPr>
          <p:cNvPr id="3" name="Segnaposto contenuto 2"/>
          <p:cNvSpPr>
            <a:spLocks noGrp="1"/>
          </p:cNvSpPr>
          <p:nvPr>
            <p:ph idx="1"/>
          </p:nvPr>
        </p:nvSpPr>
        <p:spPr/>
        <p:txBody>
          <a:bodyPr>
            <a:normAutofit fontScale="62500" lnSpcReduction="20000"/>
          </a:bodyPr>
          <a:lstStyle/>
          <a:p>
            <a:r>
              <a:rPr lang="en-GB" sz="2600" b="1" u="sng" dirty="0">
                <a:latin typeface="+mn-lt"/>
              </a:rPr>
              <a:t>Name:</a:t>
            </a:r>
            <a:r>
              <a:rPr lang="en-GB" sz="2600" b="1" dirty="0">
                <a:latin typeface="+mn-lt"/>
              </a:rPr>
              <a:t> </a:t>
            </a:r>
            <a:r>
              <a:rPr lang="en-GB" sz="2600" dirty="0" err="1">
                <a:latin typeface="+mn-lt"/>
              </a:rPr>
              <a:t>Tensorflow</a:t>
            </a:r>
            <a:r>
              <a:rPr lang="en-GB" sz="2600" dirty="0">
                <a:latin typeface="+mn-lt"/>
              </a:rPr>
              <a:t> Neural Network Complexity Scaling</a:t>
            </a:r>
          </a:p>
          <a:p>
            <a:r>
              <a:rPr lang="en-GB" sz="2600" b="1" u="sng" dirty="0">
                <a:latin typeface="+mn-lt"/>
              </a:rPr>
              <a:t>Code:</a:t>
            </a:r>
            <a:r>
              <a:rPr lang="en-GB" sz="2600" b="1" dirty="0">
                <a:latin typeface="+mn-lt"/>
              </a:rPr>
              <a:t> </a:t>
            </a:r>
            <a:r>
              <a:rPr lang="en-GB" sz="2600" dirty="0">
                <a:latin typeface="+mn-lt"/>
              </a:rPr>
              <a:t>P17</a:t>
            </a:r>
          </a:p>
          <a:p>
            <a:r>
              <a:rPr lang="en-GB" sz="2600" b="1" u="sng" dirty="0">
                <a:latin typeface="+mn-lt"/>
              </a:rPr>
              <a:t>Type:</a:t>
            </a:r>
            <a:r>
              <a:rPr lang="en-GB" sz="2600" b="1" dirty="0">
                <a:latin typeface="+mn-lt"/>
              </a:rPr>
              <a:t> </a:t>
            </a:r>
            <a:r>
              <a:rPr lang="en-GB" sz="2600" dirty="0">
                <a:latin typeface="+mn-lt"/>
              </a:rPr>
              <a:t>Programming(Python)</a:t>
            </a:r>
          </a:p>
          <a:p>
            <a:r>
              <a:rPr lang="en-GB" sz="2600" b="1" u="sng" dirty="0">
                <a:latin typeface="+mn-lt"/>
              </a:rPr>
              <a:t>Description:</a:t>
            </a:r>
            <a:endParaRPr lang="en-GB" sz="2600" dirty="0">
              <a:latin typeface="+mn-lt"/>
            </a:endParaRPr>
          </a:p>
          <a:p>
            <a:r>
              <a:rPr lang="en-GB" sz="2600" dirty="0" err="1">
                <a:latin typeface="+mn-lt"/>
              </a:rPr>
              <a:t>Tensorflow</a:t>
            </a:r>
            <a:r>
              <a:rPr lang="en-GB" sz="2600" dirty="0">
                <a:latin typeface="+mn-lt"/>
              </a:rPr>
              <a:t> being a high-level python framework mainly for Neural Network applications</a:t>
            </a:r>
          </a:p>
          <a:p>
            <a:r>
              <a:rPr lang="en-GB" sz="2600" dirty="0">
                <a:latin typeface="+mn-lt"/>
              </a:rPr>
              <a:t>may behave quite differently based on the complexity of application requirements. The</a:t>
            </a:r>
          </a:p>
          <a:p>
            <a:r>
              <a:rPr lang="en-GB" sz="2600" dirty="0">
                <a:latin typeface="+mn-lt"/>
              </a:rPr>
              <a:t>main concern is upon reaching some certain thresholds, it may not perform well or its</a:t>
            </a:r>
          </a:p>
          <a:p>
            <a:r>
              <a:rPr lang="en-GB" sz="2600" dirty="0">
                <a:latin typeface="+mn-lt"/>
              </a:rPr>
              <a:t>performance scaling may not be as desirable as before. Therefore, the objective of this</a:t>
            </a:r>
          </a:p>
          <a:p>
            <a:r>
              <a:rPr lang="en-GB" sz="2600" dirty="0">
                <a:latin typeface="+mn-lt"/>
              </a:rPr>
              <a:t>project is the explore and discover the ranges of parameters related to computation</a:t>
            </a:r>
          </a:p>
          <a:p>
            <a:r>
              <a:rPr lang="en-GB" sz="2600" dirty="0">
                <a:latin typeface="+mn-lt"/>
              </a:rPr>
              <a:t>complexity and make an analysis on the scaling of the execution time of the inference</a:t>
            </a:r>
          </a:p>
          <a:p>
            <a:r>
              <a:rPr lang="en-GB" sz="2600" dirty="0">
                <a:latin typeface="+mn-lt"/>
              </a:rPr>
              <a:t>phase (not the training phase).</a:t>
            </a:r>
          </a:p>
          <a:p>
            <a:r>
              <a:rPr lang="en-GB" sz="2600" dirty="0">
                <a:latin typeface="+mn-lt"/>
              </a:rPr>
              <a:t>The generation of benchmarks must be automated as much as possible and it must be</a:t>
            </a:r>
          </a:p>
          <a:p>
            <a:r>
              <a:rPr lang="en-GB" sz="2600" dirty="0">
                <a:latin typeface="+mn-lt"/>
              </a:rPr>
              <a:t>configurable with a config-file. The suggested degrees of freedoms are ”number of layers”, ”size of convolutions”, ”size of input”, ”batching of input”, etc. The expected deliverables of the project are:</a:t>
            </a:r>
          </a:p>
          <a:p>
            <a:r>
              <a:rPr lang="en-GB" sz="2600" dirty="0">
                <a:latin typeface="+mn-lt"/>
              </a:rPr>
              <a:t>Configuration files for benchmark generation.</a:t>
            </a:r>
          </a:p>
          <a:p>
            <a:r>
              <a:rPr lang="en-GB" sz="2600" dirty="0">
                <a:latin typeface="+mn-lt"/>
              </a:rPr>
              <a:t>Python scripts that run the </a:t>
            </a:r>
            <a:r>
              <a:rPr lang="en-GB" sz="2600" dirty="0" err="1">
                <a:latin typeface="+mn-lt"/>
              </a:rPr>
              <a:t>Tensorflow</a:t>
            </a:r>
            <a:r>
              <a:rPr lang="en-GB" sz="2600" dirty="0">
                <a:latin typeface="+mn-lt"/>
              </a:rPr>
              <a:t> benchmarks.</a:t>
            </a:r>
          </a:p>
          <a:p>
            <a:r>
              <a:rPr lang="en-GB" sz="2600" dirty="0">
                <a:latin typeface="+mn-lt"/>
              </a:rPr>
              <a:t>Analysis results with graphs to justify the claims.</a:t>
            </a:r>
          </a:p>
          <a:p>
            <a:endParaRPr lang="it-IT" dirty="0"/>
          </a:p>
        </p:txBody>
      </p:sp>
    </p:spTree>
    <p:extLst>
      <p:ext uri="{BB962C8B-B14F-4D97-AF65-F5344CB8AC3E}">
        <p14:creationId xmlns:p14="http://schemas.microsoft.com/office/powerpoint/2010/main" val="338364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F733F9-C244-EF46-B1C3-7E080C0E5CA4}"/>
              </a:ext>
            </a:extLst>
          </p:cNvPr>
          <p:cNvSpPr>
            <a:spLocks noGrp="1"/>
          </p:cNvSpPr>
          <p:nvPr>
            <p:ph type="title"/>
          </p:nvPr>
        </p:nvSpPr>
        <p:spPr/>
        <p:txBody>
          <a:bodyPr/>
          <a:lstStyle/>
          <a:p>
            <a:r>
              <a:rPr lang="it-IT" dirty="0" err="1"/>
              <a:t>Tested</a:t>
            </a:r>
            <a:r>
              <a:rPr lang="it-IT" dirty="0"/>
              <a:t> </a:t>
            </a:r>
            <a:r>
              <a:rPr lang="it-IT" dirty="0" err="1"/>
              <a:t>Hardaware</a:t>
            </a:r>
            <a:endParaRPr lang="it-IT" dirty="0"/>
          </a:p>
        </p:txBody>
      </p:sp>
      <p:sp>
        <p:nvSpPr>
          <p:cNvPr id="3" name="Segnaposto contenuto 2">
            <a:extLst>
              <a:ext uri="{FF2B5EF4-FFF2-40B4-BE49-F238E27FC236}">
                <a16:creationId xmlns:a16="http://schemas.microsoft.com/office/drawing/2014/main" id="{4AC2A1E4-050D-8D4C-845C-E486142A3312}"/>
              </a:ext>
            </a:extLst>
          </p:cNvPr>
          <p:cNvSpPr>
            <a:spLocks noGrp="1"/>
          </p:cNvSpPr>
          <p:nvPr>
            <p:ph idx="1"/>
          </p:nvPr>
        </p:nvSpPr>
        <p:spPr/>
        <p:txBody>
          <a:bodyPr/>
          <a:lstStyle/>
          <a:p>
            <a:r>
              <a:rPr lang="it-IT" dirty="0" err="1"/>
              <a:t>We</a:t>
            </a:r>
            <a:r>
              <a:rPr lang="it-IT" dirty="0"/>
              <a:t> </a:t>
            </a:r>
            <a:r>
              <a:rPr lang="it-IT" dirty="0" err="1"/>
              <a:t>used</a:t>
            </a:r>
            <a:r>
              <a:rPr lang="it-IT" dirty="0"/>
              <a:t> 2 </a:t>
            </a:r>
            <a:r>
              <a:rPr lang="it-IT" dirty="0" err="1"/>
              <a:t>machines</a:t>
            </a:r>
            <a:r>
              <a:rPr lang="it-IT" dirty="0"/>
              <a:t> to </a:t>
            </a:r>
            <a:r>
              <a:rPr lang="it-IT" dirty="0" err="1"/>
              <a:t>run</a:t>
            </a:r>
            <a:r>
              <a:rPr lang="it-IT" dirty="0"/>
              <a:t> more </a:t>
            </a:r>
            <a:r>
              <a:rPr lang="it-IT" dirty="0" err="1"/>
              <a:t>differentiated</a:t>
            </a:r>
            <a:r>
              <a:rPr lang="it-IT" dirty="0"/>
              <a:t> </a:t>
            </a:r>
            <a:r>
              <a:rPr lang="it-IT" dirty="0" err="1"/>
              <a:t>tests</a:t>
            </a:r>
            <a:r>
              <a:rPr lang="it-IT" dirty="0"/>
              <a:t>:</a:t>
            </a:r>
          </a:p>
          <a:p>
            <a:pPr marL="342900" indent="-342900">
              <a:buFont typeface="Arial" panose="020B0604020202020204" pitchFamily="34" charset="0"/>
              <a:buChar char="•"/>
            </a:pPr>
            <a:r>
              <a:rPr lang="it-IT" dirty="0"/>
              <a:t>OS: </a:t>
            </a:r>
            <a:r>
              <a:rPr lang="it-IT" dirty="0" err="1"/>
              <a:t>Ubuntu</a:t>
            </a:r>
            <a:r>
              <a:rPr lang="it-IT" dirty="0"/>
              <a:t> Linux 19.04</a:t>
            </a:r>
          </a:p>
          <a:p>
            <a:pPr marL="342900" indent="-342900">
              <a:buFont typeface="Arial" panose="020B0604020202020204" pitchFamily="34" charset="0"/>
              <a:buChar char="•"/>
            </a:pPr>
            <a:r>
              <a:rPr lang="it-IT" dirty="0"/>
              <a:t>Processor: Intel Core i7-4710HQ</a:t>
            </a:r>
          </a:p>
          <a:p>
            <a:pPr marL="342900" indent="-342900">
              <a:buFont typeface="Arial" panose="020B0604020202020204" pitchFamily="34" charset="0"/>
              <a:buChar char="•"/>
            </a:pPr>
            <a:r>
              <a:rPr lang="it-IT" dirty="0"/>
              <a:t>GPU: NVIDIA </a:t>
            </a:r>
            <a:r>
              <a:rPr lang="it-IT" dirty="0" err="1"/>
              <a:t>GeForce</a:t>
            </a:r>
            <a:r>
              <a:rPr lang="it-IT" dirty="0"/>
              <a:t> GTX 860M 2048 MB</a:t>
            </a:r>
          </a:p>
          <a:p>
            <a:pPr marL="342900" indent="-342900">
              <a:buFont typeface="Arial" panose="020B0604020202020204" pitchFamily="34" charset="0"/>
              <a:buChar char="•"/>
            </a:pPr>
            <a:r>
              <a:rPr lang="it-IT" dirty="0"/>
              <a:t>RAM: 16 GB</a:t>
            </a:r>
          </a:p>
          <a:p>
            <a:pPr marL="342900" indent="-342900">
              <a:buFont typeface="Arial" panose="020B0604020202020204" pitchFamily="34" charset="0"/>
              <a:buChar char="•"/>
            </a:pPr>
            <a:endParaRPr lang="it-IT" dirty="0"/>
          </a:p>
          <a:p>
            <a:r>
              <a:rPr lang="it-IT" dirty="0"/>
              <a:t>And</a:t>
            </a:r>
          </a:p>
          <a:p>
            <a:pPr marL="342900" indent="-342900">
              <a:buFont typeface="Arial" panose="020B0604020202020204" pitchFamily="34" charset="0"/>
              <a:buChar char="•"/>
            </a:pPr>
            <a:r>
              <a:rPr lang="it-IT" dirty="0"/>
              <a:t>OS: </a:t>
            </a:r>
            <a:r>
              <a:rPr lang="it-IT" dirty="0" err="1"/>
              <a:t>macOS</a:t>
            </a:r>
            <a:r>
              <a:rPr lang="it-IT" dirty="0"/>
              <a:t> Mojave 10.14.6</a:t>
            </a:r>
          </a:p>
          <a:p>
            <a:pPr marL="342900" indent="-342900">
              <a:buFont typeface="Arial" panose="020B0604020202020204" pitchFamily="34" charset="0"/>
              <a:buChar char="•"/>
            </a:pPr>
            <a:r>
              <a:rPr lang="it-IT" dirty="0"/>
              <a:t>Processor: Intel Core i5-5257U </a:t>
            </a:r>
          </a:p>
          <a:p>
            <a:pPr marL="342900" indent="-342900">
              <a:buFont typeface="Arial" panose="020B0604020202020204" pitchFamily="34" charset="0"/>
              <a:buChar char="•"/>
            </a:pPr>
            <a:r>
              <a:rPr lang="it-IT" dirty="0"/>
              <a:t>GPU: Intel Iris Graphics 6100 1536 MB</a:t>
            </a:r>
          </a:p>
          <a:p>
            <a:pPr marL="342900" indent="-342900">
              <a:buFont typeface="Arial" panose="020B0604020202020204" pitchFamily="34" charset="0"/>
              <a:buChar char="•"/>
            </a:pPr>
            <a:r>
              <a:rPr lang="it-IT" dirty="0"/>
              <a:t>RAM: 8 GB</a:t>
            </a:r>
          </a:p>
          <a:p>
            <a:pPr marL="342900" indent="-342900">
              <a:buFont typeface="Arial" panose="020B0604020202020204" pitchFamily="34" charset="0"/>
              <a:buChar char="•"/>
            </a:pPr>
            <a:endParaRPr lang="it-IT" dirty="0"/>
          </a:p>
        </p:txBody>
      </p:sp>
    </p:spTree>
    <p:extLst>
      <p:ext uri="{BB962C8B-B14F-4D97-AF65-F5344CB8AC3E}">
        <p14:creationId xmlns:p14="http://schemas.microsoft.com/office/powerpoint/2010/main" val="237097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62B689-94C9-1F4E-88BB-5CFECA57A52C}"/>
              </a:ext>
            </a:extLst>
          </p:cNvPr>
          <p:cNvSpPr>
            <a:spLocks noGrp="1"/>
          </p:cNvSpPr>
          <p:nvPr>
            <p:ph type="title"/>
          </p:nvPr>
        </p:nvSpPr>
        <p:spPr/>
        <p:txBody>
          <a:bodyPr/>
          <a:lstStyle/>
          <a:p>
            <a:r>
              <a:rPr lang="en-GB" dirty="0"/>
              <a:t>Models built</a:t>
            </a:r>
          </a:p>
        </p:txBody>
      </p:sp>
      <p:sp>
        <p:nvSpPr>
          <p:cNvPr id="3" name="Segnaposto contenuto 2">
            <a:extLst>
              <a:ext uri="{FF2B5EF4-FFF2-40B4-BE49-F238E27FC236}">
                <a16:creationId xmlns:a16="http://schemas.microsoft.com/office/drawing/2014/main" id="{3F9C2642-F828-6E41-AC76-2D08012025FD}"/>
              </a:ext>
            </a:extLst>
          </p:cNvPr>
          <p:cNvSpPr>
            <a:spLocks noGrp="1"/>
          </p:cNvSpPr>
          <p:nvPr>
            <p:ph idx="1"/>
          </p:nvPr>
        </p:nvSpPr>
        <p:spPr/>
        <p:txBody>
          <a:bodyPr>
            <a:normAutofit/>
          </a:bodyPr>
          <a:lstStyle/>
          <a:p>
            <a:pPr marL="342900" indent="-342900">
              <a:buFont typeface="Arial" panose="020B0604020202020204" pitchFamily="34" charset="0"/>
              <a:buChar char="•"/>
            </a:pPr>
            <a:r>
              <a:rPr lang="en-GB" sz="2400" b="1" dirty="0">
                <a:latin typeface="+mn-lt"/>
              </a:rPr>
              <a:t>Fashion MNIST Classifier</a:t>
            </a:r>
          </a:p>
          <a:p>
            <a:r>
              <a:rPr lang="en-GB" sz="2400" dirty="0">
                <a:latin typeface="+mn-lt"/>
              </a:rPr>
              <a:t>Model that will learn to classify fashion clothes from </a:t>
            </a:r>
            <a:r>
              <a:rPr lang="en-GB" sz="2400" dirty="0" err="1">
                <a:latin typeface="+mn-lt"/>
              </a:rPr>
              <a:t>Zalando</a:t>
            </a:r>
            <a:r>
              <a:rPr lang="en-GB" sz="2400" dirty="0">
                <a:latin typeface="+mn-lt"/>
              </a:rPr>
              <a:t> database.</a:t>
            </a:r>
          </a:p>
          <a:p>
            <a:endParaRPr lang="en-GB" sz="2400" dirty="0">
              <a:latin typeface="+mn-lt"/>
            </a:endParaRPr>
          </a:p>
          <a:p>
            <a:pPr marL="342900" indent="-342900">
              <a:buFont typeface="Arial" panose="020B0604020202020204" pitchFamily="34" charset="0"/>
              <a:buChar char="•"/>
            </a:pPr>
            <a:r>
              <a:rPr lang="en-GB" sz="2400" b="1" dirty="0">
                <a:latin typeface="+mn-lt"/>
              </a:rPr>
              <a:t>Text Classifier</a:t>
            </a:r>
          </a:p>
          <a:p>
            <a:r>
              <a:rPr lang="en-GB" sz="2400" dirty="0">
                <a:latin typeface="+mn-lt"/>
              </a:rPr>
              <a:t>Model that will predict if a review of a movie is a good or a bad review.</a:t>
            </a:r>
          </a:p>
        </p:txBody>
      </p:sp>
    </p:spTree>
    <p:extLst>
      <p:ext uri="{BB962C8B-B14F-4D97-AF65-F5344CB8AC3E}">
        <p14:creationId xmlns:p14="http://schemas.microsoft.com/office/powerpoint/2010/main" val="19450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77255-A8E9-3E4E-BBD5-0386FA76B5A1}"/>
              </a:ext>
            </a:extLst>
          </p:cNvPr>
          <p:cNvSpPr>
            <a:spLocks noGrp="1"/>
          </p:cNvSpPr>
          <p:nvPr>
            <p:ph type="title"/>
          </p:nvPr>
        </p:nvSpPr>
        <p:spPr/>
        <p:txBody>
          <a:bodyPr/>
          <a:lstStyle/>
          <a:p>
            <a:r>
              <a:rPr lang="en-GB" dirty="0"/>
              <a:t>Degrees of freedom</a:t>
            </a:r>
          </a:p>
        </p:txBody>
      </p:sp>
      <p:sp>
        <p:nvSpPr>
          <p:cNvPr id="3" name="Segnaposto contenuto 2">
            <a:extLst>
              <a:ext uri="{FF2B5EF4-FFF2-40B4-BE49-F238E27FC236}">
                <a16:creationId xmlns:a16="http://schemas.microsoft.com/office/drawing/2014/main" id="{0E6581C5-60F6-234F-9C7F-BEBE0CA725A3}"/>
              </a:ext>
            </a:extLst>
          </p:cNvPr>
          <p:cNvSpPr>
            <a:spLocks noGrp="1"/>
          </p:cNvSpPr>
          <p:nvPr>
            <p:ph idx="1"/>
          </p:nvPr>
        </p:nvSpPr>
        <p:spPr/>
        <p:txBody>
          <a:bodyPr/>
          <a:lstStyle/>
          <a:p>
            <a:pPr marL="342900" indent="-342900">
              <a:buFont typeface="Arial" panose="020B0604020202020204" pitchFamily="34" charset="0"/>
              <a:buChar char="•"/>
            </a:pPr>
            <a:r>
              <a:rPr lang="en-GB" dirty="0">
                <a:latin typeface="+mn-lt"/>
              </a:rPr>
              <a:t>Size of input</a:t>
            </a:r>
          </a:p>
          <a:p>
            <a:pPr marL="1085850" lvl="1" indent="-342900">
              <a:buFont typeface="Arial" panose="020B0604020202020204" pitchFamily="34" charset="0"/>
              <a:buChar char="•"/>
            </a:pPr>
            <a:r>
              <a:rPr lang="en-GB" dirty="0">
                <a:latin typeface="+mn-lt"/>
              </a:rPr>
              <a:t>28x28x1 grayscale images (Fashion MNIST)</a:t>
            </a:r>
          </a:p>
          <a:p>
            <a:pPr marL="1085850" lvl="1" indent="-342900">
              <a:buFont typeface="Arial" panose="020B0604020202020204" pitchFamily="34" charset="0"/>
              <a:buChar char="•"/>
            </a:pPr>
            <a:r>
              <a:rPr lang="en-GB" dirty="0">
                <a:latin typeface="+mn-lt"/>
              </a:rPr>
              <a:t>56 characters consisting in a truncated review</a:t>
            </a:r>
          </a:p>
          <a:p>
            <a:pPr marL="342900" indent="-342900">
              <a:buFont typeface="Arial" panose="020B0604020202020204" pitchFamily="34" charset="0"/>
              <a:buChar char="•"/>
            </a:pPr>
            <a:r>
              <a:rPr lang="en-GB" dirty="0">
                <a:latin typeface="+mn-lt"/>
              </a:rPr>
              <a:t>Number of layers</a:t>
            </a:r>
          </a:p>
          <a:p>
            <a:pPr marL="1085850" lvl="1" indent="-342900">
              <a:buFont typeface="Arial" panose="020B0604020202020204" pitchFamily="34" charset="0"/>
              <a:buChar char="•"/>
            </a:pPr>
            <a:r>
              <a:rPr lang="en-GB" dirty="0">
                <a:latin typeface="+mn-lt"/>
              </a:rPr>
              <a:t>4, 6, 8, 10</a:t>
            </a:r>
          </a:p>
          <a:p>
            <a:pPr marL="342900" indent="-342900">
              <a:buFont typeface="Arial" panose="020B0604020202020204" pitchFamily="34" charset="0"/>
              <a:buChar char="•"/>
            </a:pPr>
            <a:r>
              <a:rPr lang="en-GB" dirty="0">
                <a:latin typeface="+mn-lt"/>
              </a:rPr>
              <a:t>Size of batching</a:t>
            </a:r>
          </a:p>
          <a:p>
            <a:pPr marL="1085850" lvl="1" indent="-342900">
              <a:buFont typeface="Arial" panose="020B0604020202020204" pitchFamily="34" charset="0"/>
              <a:buChar char="•"/>
            </a:pPr>
            <a:r>
              <a:rPr lang="en-GB" dirty="0">
                <a:latin typeface="+mn-lt"/>
              </a:rPr>
              <a:t>1, 4, 16, 64</a:t>
            </a:r>
          </a:p>
          <a:p>
            <a:pPr marL="342900" indent="-342900">
              <a:buFont typeface="Arial" panose="020B0604020202020204" pitchFamily="34" charset="0"/>
              <a:buChar char="•"/>
            </a:pPr>
            <a:r>
              <a:rPr lang="en-GB" dirty="0">
                <a:latin typeface="+mn-lt"/>
              </a:rPr>
              <a:t>Size of convolutions</a:t>
            </a:r>
          </a:p>
          <a:p>
            <a:pPr marL="1085850" lvl="1" indent="-342900">
              <a:buFont typeface="Arial" panose="020B0604020202020204" pitchFamily="34" charset="0"/>
              <a:buChar char="•"/>
            </a:pPr>
            <a:r>
              <a:rPr lang="en-GB" dirty="0">
                <a:latin typeface="+mn-lt"/>
              </a:rPr>
              <a:t>3, 5, 8</a:t>
            </a:r>
          </a:p>
        </p:txBody>
      </p:sp>
    </p:spTree>
    <p:extLst>
      <p:ext uri="{BB962C8B-B14F-4D97-AF65-F5344CB8AC3E}">
        <p14:creationId xmlns:p14="http://schemas.microsoft.com/office/powerpoint/2010/main" val="42733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F0F218-E8FC-F143-9A70-8D62A49D00B0}"/>
              </a:ext>
            </a:extLst>
          </p:cNvPr>
          <p:cNvSpPr>
            <a:spLocks noGrp="1"/>
          </p:cNvSpPr>
          <p:nvPr>
            <p:ph type="title"/>
          </p:nvPr>
        </p:nvSpPr>
        <p:spPr/>
        <p:txBody>
          <a:bodyPr/>
          <a:lstStyle/>
          <a:p>
            <a:r>
              <a:rPr lang="it-IT" dirty="0"/>
              <a:t>MNIST Model</a:t>
            </a:r>
          </a:p>
        </p:txBody>
      </p:sp>
      <p:pic>
        <p:nvPicPr>
          <p:cNvPr id="6" name="Segnaposto contenuto 4" descr="Immagine che contiene testo&#10;&#10;Descrizione generata automaticamente">
            <a:extLst>
              <a:ext uri="{FF2B5EF4-FFF2-40B4-BE49-F238E27FC236}">
                <a16:creationId xmlns:a16="http://schemas.microsoft.com/office/drawing/2014/main" id="{F11BB089-8270-0847-A2C9-3B1627387394}"/>
              </a:ext>
            </a:extLst>
          </p:cNvPr>
          <p:cNvPicPr>
            <a:picLocks noChangeAspect="1"/>
          </p:cNvPicPr>
          <p:nvPr/>
        </p:nvPicPr>
        <p:blipFill>
          <a:blip r:embed="rId2"/>
          <a:stretch>
            <a:fillRect/>
          </a:stretch>
        </p:blipFill>
        <p:spPr>
          <a:xfrm>
            <a:off x="288521" y="2583717"/>
            <a:ext cx="4244843" cy="3393798"/>
          </a:xfrm>
          <a:prstGeom prst="rect">
            <a:avLst/>
          </a:prstGeom>
        </p:spPr>
      </p:pic>
      <p:sp>
        <p:nvSpPr>
          <p:cNvPr id="9" name="CasellaDiTesto 8">
            <a:extLst>
              <a:ext uri="{FF2B5EF4-FFF2-40B4-BE49-F238E27FC236}">
                <a16:creationId xmlns:a16="http://schemas.microsoft.com/office/drawing/2014/main" id="{BBB7DC81-F3EE-4347-A27D-76F7CE1051B0}"/>
              </a:ext>
            </a:extLst>
          </p:cNvPr>
          <p:cNvSpPr txBox="1"/>
          <p:nvPr/>
        </p:nvSpPr>
        <p:spPr>
          <a:xfrm>
            <a:off x="5460640" y="2583717"/>
            <a:ext cx="3408924" cy="3416320"/>
          </a:xfrm>
          <a:prstGeom prst="rect">
            <a:avLst/>
          </a:prstGeom>
          <a:noFill/>
        </p:spPr>
        <p:txBody>
          <a:bodyPr wrap="square" rtlCol="0">
            <a:spAutoFit/>
          </a:bodyPr>
          <a:lstStyle/>
          <a:p>
            <a:r>
              <a:rPr lang="it-IT" dirty="0"/>
              <a:t>Input: </a:t>
            </a:r>
            <a:r>
              <a:rPr lang="en-GB" dirty="0"/>
              <a:t>28x28x1 grayscale images </a:t>
            </a:r>
            <a:endParaRPr lang="it-IT" dirty="0"/>
          </a:p>
          <a:p>
            <a:endParaRPr lang="it-IT" dirty="0"/>
          </a:p>
          <a:p>
            <a:r>
              <a:rPr lang="it-IT" dirty="0"/>
              <a:t>Model made of:</a:t>
            </a:r>
          </a:p>
          <a:p>
            <a:pPr marL="285750" indent="-285750">
              <a:buFont typeface="Arial" panose="020B0604020202020204" pitchFamily="34" charset="0"/>
              <a:buChar char="•"/>
            </a:pPr>
            <a:r>
              <a:rPr lang="it-IT" dirty="0" err="1"/>
              <a:t>Convolutional</a:t>
            </a:r>
            <a:r>
              <a:rPr lang="it-IT" dirty="0"/>
              <a:t> </a:t>
            </a:r>
            <a:r>
              <a:rPr lang="it-IT" dirty="0" err="1"/>
              <a:t>Layer</a:t>
            </a:r>
            <a:endParaRPr lang="it-IT" dirty="0"/>
          </a:p>
          <a:p>
            <a:pPr marL="285750" indent="-285750">
              <a:buFont typeface="Arial" panose="020B0604020202020204" pitchFamily="34" charset="0"/>
              <a:buChar char="•"/>
            </a:pPr>
            <a:r>
              <a:rPr lang="it-IT" dirty="0" err="1"/>
              <a:t>Pooling</a:t>
            </a:r>
            <a:r>
              <a:rPr lang="it-IT" dirty="0"/>
              <a:t> </a:t>
            </a:r>
            <a:r>
              <a:rPr lang="it-IT" dirty="0" err="1"/>
              <a:t>Layer</a:t>
            </a:r>
            <a:endParaRPr lang="it-IT" dirty="0"/>
          </a:p>
          <a:p>
            <a:pPr marL="285750" indent="-285750">
              <a:buFont typeface="Arial" panose="020B0604020202020204" pitchFamily="34" charset="0"/>
              <a:buChar char="•"/>
            </a:pPr>
            <a:r>
              <a:rPr lang="it-IT" dirty="0"/>
              <a:t>2 </a:t>
            </a:r>
            <a:r>
              <a:rPr lang="it-IT" dirty="0" err="1"/>
              <a:t>Fully</a:t>
            </a:r>
            <a:r>
              <a:rPr lang="it-IT" dirty="0"/>
              <a:t> </a:t>
            </a:r>
            <a:r>
              <a:rPr lang="it-IT" dirty="0" err="1"/>
              <a:t>Connected</a:t>
            </a:r>
            <a:r>
              <a:rPr lang="it-IT" dirty="0"/>
              <a:t> </a:t>
            </a:r>
            <a:r>
              <a:rPr lang="it-IT" dirty="0" err="1"/>
              <a:t>Layers</a:t>
            </a:r>
            <a:endParaRPr lang="it-IT" dirty="0"/>
          </a:p>
          <a:p>
            <a:pPr marL="285750" indent="-285750">
              <a:buFont typeface="Arial" panose="020B0604020202020204" pitchFamily="34" charset="0"/>
              <a:buChar char="•"/>
            </a:pPr>
            <a:endParaRPr lang="it-IT" dirty="0"/>
          </a:p>
          <a:p>
            <a:r>
              <a:rPr lang="it-IT" dirty="0"/>
              <a:t>With 6, 8, 10 </a:t>
            </a:r>
            <a:r>
              <a:rPr lang="it-IT" dirty="0" err="1"/>
              <a:t>total</a:t>
            </a:r>
            <a:r>
              <a:rPr lang="it-IT" dirty="0"/>
              <a:t> </a:t>
            </a:r>
            <a:r>
              <a:rPr lang="it-IT" dirty="0" err="1"/>
              <a:t>layers</a:t>
            </a:r>
            <a:r>
              <a:rPr lang="it-IT" dirty="0"/>
              <a:t> </a:t>
            </a:r>
            <a:r>
              <a:rPr lang="it-IT" dirty="0" err="1"/>
              <a:t>we’ll</a:t>
            </a:r>
            <a:r>
              <a:rPr lang="it-IT" dirty="0"/>
              <a:t> </a:t>
            </a:r>
            <a:r>
              <a:rPr lang="it-IT" dirty="0" err="1"/>
              <a:t>add</a:t>
            </a:r>
            <a:r>
              <a:rPr lang="it-IT" dirty="0"/>
              <a:t> </a:t>
            </a:r>
            <a:r>
              <a:rPr lang="it-IT" dirty="0" err="1"/>
              <a:t>every</a:t>
            </a:r>
            <a:r>
              <a:rPr lang="it-IT" dirty="0"/>
              <a:t> time a </a:t>
            </a:r>
            <a:r>
              <a:rPr lang="it-IT" dirty="0" err="1"/>
              <a:t>Convolutional</a:t>
            </a:r>
            <a:r>
              <a:rPr lang="it-IT" dirty="0"/>
              <a:t> and a </a:t>
            </a:r>
            <a:r>
              <a:rPr lang="it-IT" dirty="0" err="1"/>
              <a:t>Pooling</a:t>
            </a:r>
            <a:r>
              <a:rPr lang="it-IT" dirty="0"/>
              <a:t> </a:t>
            </a:r>
            <a:r>
              <a:rPr lang="it-IT" dirty="0" err="1"/>
              <a:t>layer</a:t>
            </a:r>
            <a:r>
              <a:rPr lang="it-IT" dirty="0"/>
              <a:t>.</a:t>
            </a:r>
          </a:p>
          <a:p>
            <a:r>
              <a:rPr lang="it-IT" dirty="0"/>
              <a:t>Always </a:t>
            </a:r>
            <a:r>
              <a:rPr lang="it-IT" dirty="0" err="1"/>
              <a:t>present</a:t>
            </a:r>
            <a:r>
              <a:rPr lang="it-IT" dirty="0"/>
              <a:t> the </a:t>
            </a:r>
            <a:r>
              <a:rPr lang="it-IT" dirty="0" err="1"/>
              <a:t>Flatten</a:t>
            </a:r>
            <a:r>
              <a:rPr lang="it-IT" dirty="0"/>
              <a:t>,  Dense and </a:t>
            </a:r>
            <a:r>
              <a:rPr lang="it-IT" dirty="0" err="1"/>
              <a:t>Dropout</a:t>
            </a:r>
            <a:r>
              <a:rPr lang="it-IT" dirty="0"/>
              <a:t> </a:t>
            </a:r>
            <a:r>
              <a:rPr lang="it-IT" dirty="0" err="1"/>
              <a:t>layers</a:t>
            </a:r>
            <a:r>
              <a:rPr lang="it-IT" dirty="0"/>
              <a:t>.</a:t>
            </a:r>
          </a:p>
        </p:txBody>
      </p:sp>
      <p:pic>
        <p:nvPicPr>
          <p:cNvPr id="4" name="Immagine 3">
            <a:extLst>
              <a:ext uri="{FF2B5EF4-FFF2-40B4-BE49-F238E27FC236}">
                <a16:creationId xmlns:a16="http://schemas.microsoft.com/office/drawing/2014/main" id="{4CD5BAF8-3939-F646-BC73-10568D24A049}"/>
              </a:ext>
            </a:extLst>
          </p:cNvPr>
          <p:cNvPicPr>
            <a:picLocks noChangeAspect="1"/>
          </p:cNvPicPr>
          <p:nvPr/>
        </p:nvPicPr>
        <p:blipFill>
          <a:blip r:embed="rId3"/>
          <a:stretch>
            <a:fillRect/>
          </a:stretch>
        </p:blipFill>
        <p:spPr>
          <a:xfrm>
            <a:off x="242842" y="1300765"/>
            <a:ext cx="8581043" cy="1248633"/>
          </a:xfrm>
          <a:prstGeom prst="rect">
            <a:avLst/>
          </a:prstGeom>
        </p:spPr>
      </p:pic>
    </p:spTree>
    <p:extLst>
      <p:ext uri="{BB962C8B-B14F-4D97-AF65-F5344CB8AC3E}">
        <p14:creationId xmlns:p14="http://schemas.microsoft.com/office/powerpoint/2010/main" val="417018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1F349-58A0-8A4B-8047-C4ECB2F91731}"/>
              </a:ext>
            </a:extLst>
          </p:cNvPr>
          <p:cNvSpPr>
            <a:spLocks noGrp="1"/>
          </p:cNvSpPr>
          <p:nvPr>
            <p:ph type="title"/>
          </p:nvPr>
        </p:nvSpPr>
        <p:spPr/>
        <p:txBody>
          <a:bodyPr/>
          <a:lstStyle/>
          <a:p>
            <a:r>
              <a:rPr lang="it-IT" dirty="0"/>
              <a:t>Text </a:t>
            </a:r>
            <a:r>
              <a:rPr lang="it-IT" dirty="0" err="1"/>
              <a:t>Classification</a:t>
            </a:r>
            <a:r>
              <a:rPr lang="it-IT" dirty="0"/>
              <a:t> Model</a:t>
            </a:r>
          </a:p>
        </p:txBody>
      </p:sp>
      <p:pic>
        <p:nvPicPr>
          <p:cNvPr id="5" name="Segnaposto contenuto 4" descr="Immagine che contiene testo&#10;&#10;Descrizione generata automaticamente">
            <a:extLst>
              <a:ext uri="{FF2B5EF4-FFF2-40B4-BE49-F238E27FC236}">
                <a16:creationId xmlns:a16="http://schemas.microsoft.com/office/drawing/2014/main" id="{1619EA18-26EC-6C44-BF02-F544E26134F6}"/>
              </a:ext>
            </a:extLst>
          </p:cNvPr>
          <p:cNvPicPr>
            <a:picLocks noGrp="1" noChangeAspect="1"/>
          </p:cNvPicPr>
          <p:nvPr>
            <p:ph idx="1"/>
          </p:nvPr>
        </p:nvPicPr>
        <p:blipFill>
          <a:blip r:embed="rId2"/>
          <a:stretch>
            <a:fillRect/>
          </a:stretch>
        </p:blipFill>
        <p:spPr>
          <a:xfrm>
            <a:off x="288521" y="2490528"/>
            <a:ext cx="3871355" cy="3580769"/>
          </a:xfrm>
        </p:spPr>
      </p:pic>
      <p:sp>
        <p:nvSpPr>
          <p:cNvPr id="7" name="CasellaDiTesto 6">
            <a:extLst>
              <a:ext uri="{FF2B5EF4-FFF2-40B4-BE49-F238E27FC236}">
                <a16:creationId xmlns:a16="http://schemas.microsoft.com/office/drawing/2014/main" id="{31F9BB69-2B72-F94B-ACAC-AF469C3A0014}"/>
              </a:ext>
            </a:extLst>
          </p:cNvPr>
          <p:cNvSpPr txBox="1"/>
          <p:nvPr/>
        </p:nvSpPr>
        <p:spPr>
          <a:xfrm>
            <a:off x="4984126" y="2408756"/>
            <a:ext cx="4056845" cy="3662541"/>
          </a:xfrm>
          <a:prstGeom prst="rect">
            <a:avLst/>
          </a:prstGeom>
          <a:noFill/>
        </p:spPr>
        <p:txBody>
          <a:bodyPr wrap="square" rtlCol="0">
            <a:spAutoFit/>
          </a:bodyPr>
          <a:lstStyle/>
          <a:p>
            <a:r>
              <a:rPr lang="it-IT" sz="1600" dirty="0"/>
              <a:t>Input: </a:t>
            </a:r>
            <a:r>
              <a:rPr lang="en-GB" sz="1600" dirty="0"/>
              <a:t>56 characters consisting in a truncated review</a:t>
            </a:r>
            <a:endParaRPr lang="it-IT" sz="1600" dirty="0"/>
          </a:p>
          <a:p>
            <a:endParaRPr lang="it-IT" sz="1600" dirty="0"/>
          </a:p>
          <a:p>
            <a:r>
              <a:rPr lang="it-IT" sz="1600" dirty="0"/>
              <a:t>Model made of:</a:t>
            </a:r>
          </a:p>
          <a:p>
            <a:pPr marL="285750" indent="-285750">
              <a:buFont typeface="Arial" panose="020B0604020202020204" pitchFamily="34" charset="0"/>
              <a:buChar char="•"/>
            </a:pPr>
            <a:r>
              <a:rPr lang="it-IT" sz="1600" dirty="0" err="1"/>
              <a:t>Embedding</a:t>
            </a:r>
            <a:r>
              <a:rPr lang="it-IT" sz="1600" dirty="0"/>
              <a:t> </a:t>
            </a:r>
            <a:r>
              <a:rPr lang="it-IT" sz="1600" dirty="0" err="1"/>
              <a:t>Layer</a:t>
            </a:r>
            <a:endParaRPr lang="it-IT" sz="1600" dirty="0"/>
          </a:p>
          <a:p>
            <a:pPr marL="285750" indent="-285750">
              <a:buFont typeface="Arial" panose="020B0604020202020204" pitchFamily="34" charset="0"/>
              <a:buChar char="•"/>
            </a:pPr>
            <a:r>
              <a:rPr lang="it-IT" sz="1600" dirty="0" err="1"/>
              <a:t>Reshape</a:t>
            </a:r>
            <a:r>
              <a:rPr lang="it-IT" sz="1600" dirty="0"/>
              <a:t> </a:t>
            </a:r>
            <a:r>
              <a:rPr lang="it-IT" sz="1600" dirty="0" err="1"/>
              <a:t>Layer</a:t>
            </a:r>
            <a:endParaRPr lang="it-IT" sz="1600" dirty="0"/>
          </a:p>
          <a:p>
            <a:pPr marL="285750" indent="-285750">
              <a:buFont typeface="Arial" panose="020B0604020202020204" pitchFamily="34" charset="0"/>
              <a:buChar char="•"/>
            </a:pPr>
            <a:r>
              <a:rPr lang="it-IT" sz="1600" dirty="0" err="1"/>
              <a:t>Convolutional</a:t>
            </a:r>
            <a:r>
              <a:rPr lang="it-IT" sz="1600" dirty="0"/>
              <a:t> </a:t>
            </a:r>
            <a:r>
              <a:rPr lang="it-IT" sz="1600" dirty="0" err="1"/>
              <a:t>Layer</a:t>
            </a:r>
            <a:endParaRPr lang="it-IT" sz="1600" dirty="0"/>
          </a:p>
          <a:p>
            <a:pPr marL="285750" indent="-285750">
              <a:buFont typeface="Arial" panose="020B0604020202020204" pitchFamily="34" charset="0"/>
              <a:buChar char="•"/>
            </a:pPr>
            <a:r>
              <a:rPr lang="it-IT" sz="1600" dirty="0" err="1"/>
              <a:t>Pooling</a:t>
            </a:r>
            <a:r>
              <a:rPr lang="it-IT" sz="1600" dirty="0"/>
              <a:t> </a:t>
            </a:r>
            <a:r>
              <a:rPr lang="it-IT" sz="1600" dirty="0" err="1"/>
              <a:t>Layer</a:t>
            </a:r>
            <a:endParaRPr lang="it-IT" sz="1600" dirty="0"/>
          </a:p>
          <a:p>
            <a:pPr marL="285750" indent="-285750">
              <a:buFont typeface="Arial" panose="020B0604020202020204" pitchFamily="34" charset="0"/>
              <a:buChar char="•"/>
            </a:pPr>
            <a:r>
              <a:rPr lang="it-IT" sz="1600" dirty="0"/>
              <a:t>2 </a:t>
            </a:r>
            <a:r>
              <a:rPr lang="it-IT" sz="1600" dirty="0" err="1"/>
              <a:t>Fully</a:t>
            </a:r>
            <a:r>
              <a:rPr lang="it-IT" sz="1600" dirty="0"/>
              <a:t> </a:t>
            </a:r>
            <a:r>
              <a:rPr lang="it-IT" sz="1600" dirty="0" err="1"/>
              <a:t>Connected</a:t>
            </a:r>
            <a:r>
              <a:rPr lang="it-IT" sz="1600" dirty="0"/>
              <a:t> </a:t>
            </a:r>
            <a:r>
              <a:rPr lang="it-IT" sz="1600" dirty="0" err="1"/>
              <a:t>Layers</a:t>
            </a:r>
            <a:endParaRPr lang="it-IT" sz="1600" dirty="0"/>
          </a:p>
          <a:p>
            <a:pPr marL="285750" indent="-285750">
              <a:buFont typeface="Arial" panose="020B0604020202020204" pitchFamily="34" charset="0"/>
              <a:buChar char="•"/>
            </a:pPr>
            <a:endParaRPr lang="it-IT" sz="1600" dirty="0"/>
          </a:p>
          <a:p>
            <a:r>
              <a:rPr lang="it-IT" sz="1600" dirty="0"/>
              <a:t>With 6, 8, 10 </a:t>
            </a:r>
            <a:r>
              <a:rPr lang="it-IT" sz="1600" dirty="0" err="1"/>
              <a:t>total</a:t>
            </a:r>
            <a:r>
              <a:rPr lang="it-IT" sz="1600" dirty="0"/>
              <a:t> </a:t>
            </a:r>
            <a:r>
              <a:rPr lang="it-IT" sz="1600" dirty="0" err="1"/>
              <a:t>layers</a:t>
            </a:r>
            <a:r>
              <a:rPr lang="it-IT" sz="1600" dirty="0"/>
              <a:t> </a:t>
            </a:r>
            <a:r>
              <a:rPr lang="it-IT" sz="1600" dirty="0" err="1"/>
              <a:t>we’ll</a:t>
            </a:r>
            <a:r>
              <a:rPr lang="it-IT" sz="1600" dirty="0"/>
              <a:t> </a:t>
            </a:r>
            <a:r>
              <a:rPr lang="it-IT" sz="1600" dirty="0" err="1"/>
              <a:t>add</a:t>
            </a:r>
            <a:r>
              <a:rPr lang="it-IT" sz="1600" dirty="0"/>
              <a:t> </a:t>
            </a:r>
            <a:r>
              <a:rPr lang="it-IT" sz="1600" dirty="0" err="1"/>
              <a:t>every</a:t>
            </a:r>
            <a:r>
              <a:rPr lang="it-IT" sz="1600" dirty="0"/>
              <a:t> time a </a:t>
            </a:r>
            <a:r>
              <a:rPr lang="it-IT" sz="1600" dirty="0" err="1"/>
              <a:t>Convolutional</a:t>
            </a:r>
            <a:r>
              <a:rPr lang="it-IT" sz="1600" dirty="0"/>
              <a:t> and a </a:t>
            </a:r>
            <a:r>
              <a:rPr lang="it-IT" sz="1600" dirty="0" err="1"/>
              <a:t>Pooling</a:t>
            </a:r>
            <a:r>
              <a:rPr lang="it-IT" sz="1600" dirty="0"/>
              <a:t> </a:t>
            </a:r>
            <a:r>
              <a:rPr lang="it-IT" sz="1600" dirty="0" err="1"/>
              <a:t>layer</a:t>
            </a:r>
            <a:r>
              <a:rPr lang="it-IT" sz="1600" dirty="0"/>
              <a:t>.</a:t>
            </a:r>
          </a:p>
          <a:p>
            <a:r>
              <a:rPr lang="it-IT" sz="1600" dirty="0"/>
              <a:t>Always </a:t>
            </a:r>
            <a:r>
              <a:rPr lang="it-IT" sz="1600" dirty="0" err="1"/>
              <a:t>present</a:t>
            </a:r>
            <a:r>
              <a:rPr lang="it-IT" sz="1600" dirty="0"/>
              <a:t> the </a:t>
            </a:r>
            <a:r>
              <a:rPr lang="it-IT" sz="1600" dirty="0" err="1"/>
              <a:t>Flatten</a:t>
            </a:r>
            <a:r>
              <a:rPr lang="it-IT" sz="1600" dirty="0"/>
              <a:t>, Dense and </a:t>
            </a:r>
            <a:r>
              <a:rPr lang="it-IT" sz="1600" dirty="0" err="1"/>
              <a:t>Dropout</a:t>
            </a:r>
            <a:r>
              <a:rPr lang="it-IT" sz="1600" dirty="0"/>
              <a:t> </a:t>
            </a:r>
            <a:r>
              <a:rPr lang="it-IT" sz="1600" dirty="0" err="1"/>
              <a:t>layers</a:t>
            </a:r>
            <a:r>
              <a:rPr lang="it-IT" sz="1600" dirty="0"/>
              <a:t>.</a:t>
            </a:r>
          </a:p>
        </p:txBody>
      </p:sp>
      <p:pic>
        <p:nvPicPr>
          <p:cNvPr id="4" name="Immagine 3">
            <a:extLst>
              <a:ext uri="{FF2B5EF4-FFF2-40B4-BE49-F238E27FC236}">
                <a16:creationId xmlns:a16="http://schemas.microsoft.com/office/drawing/2014/main" id="{9947070A-D310-0744-9E04-32B38C74A369}"/>
              </a:ext>
            </a:extLst>
          </p:cNvPr>
          <p:cNvPicPr>
            <a:picLocks noChangeAspect="1"/>
          </p:cNvPicPr>
          <p:nvPr/>
        </p:nvPicPr>
        <p:blipFill>
          <a:blip r:embed="rId3"/>
          <a:stretch>
            <a:fillRect/>
          </a:stretch>
        </p:blipFill>
        <p:spPr>
          <a:xfrm>
            <a:off x="0" y="1335850"/>
            <a:ext cx="9144000" cy="1019117"/>
          </a:xfrm>
          <a:prstGeom prst="rect">
            <a:avLst/>
          </a:prstGeom>
        </p:spPr>
      </p:pic>
    </p:spTree>
    <p:extLst>
      <p:ext uri="{BB962C8B-B14F-4D97-AF65-F5344CB8AC3E}">
        <p14:creationId xmlns:p14="http://schemas.microsoft.com/office/powerpoint/2010/main" val="217070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080080-BC96-E249-8C5E-38E735E4EBD7}"/>
              </a:ext>
            </a:extLst>
          </p:cNvPr>
          <p:cNvSpPr>
            <a:spLocks noGrp="1"/>
          </p:cNvSpPr>
          <p:nvPr>
            <p:ph type="title"/>
          </p:nvPr>
        </p:nvSpPr>
        <p:spPr/>
        <p:txBody>
          <a:bodyPr/>
          <a:lstStyle/>
          <a:p>
            <a:r>
              <a:rPr lang="it-IT" dirty="0"/>
              <a:t>Training </a:t>
            </a:r>
            <a:r>
              <a:rPr lang="it-IT" dirty="0" err="1"/>
              <a:t>phase</a:t>
            </a:r>
            <a:endParaRPr lang="it-IT" dirty="0"/>
          </a:p>
        </p:txBody>
      </p:sp>
      <p:sp>
        <p:nvSpPr>
          <p:cNvPr id="3" name="Segnaposto contenuto 2">
            <a:extLst>
              <a:ext uri="{FF2B5EF4-FFF2-40B4-BE49-F238E27FC236}">
                <a16:creationId xmlns:a16="http://schemas.microsoft.com/office/drawing/2014/main" id="{F034430B-BAB5-AC46-8A7D-B80652C60855}"/>
              </a:ext>
            </a:extLst>
          </p:cNvPr>
          <p:cNvSpPr>
            <a:spLocks noGrp="1"/>
          </p:cNvSpPr>
          <p:nvPr>
            <p:ph idx="1"/>
          </p:nvPr>
        </p:nvSpPr>
        <p:spPr/>
        <p:txBody>
          <a:bodyPr>
            <a:normAutofit lnSpcReduction="10000"/>
          </a:bodyPr>
          <a:lstStyle/>
          <a:p>
            <a:r>
              <a:rPr lang="en-GB" sz="2000" dirty="0">
                <a:latin typeface="+mn-lt"/>
              </a:rPr>
              <a:t>The model has been trained for all the combinations of our degrees of freedom with these specifications:</a:t>
            </a:r>
          </a:p>
          <a:p>
            <a:pPr marL="342900" indent="-342900">
              <a:buFont typeface="Arial" panose="020B0604020202020204" pitchFamily="34" charset="0"/>
              <a:buChar char="•"/>
            </a:pPr>
            <a:r>
              <a:rPr lang="en-GB" sz="2000" dirty="0">
                <a:latin typeface="+mn-lt"/>
              </a:rPr>
              <a:t>Epochs: 10</a:t>
            </a:r>
          </a:p>
          <a:p>
            <a:pPr marL="342900" indent="-342900">
              <a:buFont typeface="Arial" panose="020B0604020202020204" pitchFamily="34" charset="0"/>
              <a:buChar char="•"/>
            </a:pPr>
            <a:r>
              <a:rPr lang="en-GB" sz="2000" dirty="0">
                <a:latin typeface="+mn-lt"/>
              </a:rPr>
              <a:t>Learning rate: 0.001</a:t>
            </a:r>
          </a:p>
          <a:p>
            <a:pPr marL="342900" indent="-342900">
              <a:buFont typeface="Arial" panose="020B0604020202020204" pitchFamily="34" charset="0"/>
              <a:buChar char="•"/>
            </a:pPr>
            <a:r>
              <a:rPr lang="en-GB" sz="2000" dirty="0">
                <a:latin typeface="+mn-lt"/>
              </a:rPr>
              <a:t>Dropout probability: 0.75</a:t>
            </a:r>
          </a:p>
          <a:p>
            <a:pPr marL="342900" indent="-342900">
              <a:buFont typeface="Arial" panose="020B0604020202020204" pitchFamily="34" charset="0"/>
              <a:buChar char="•"/>
            </a:pPr>
            <a:endParaRPr lang="en-GB" sz="2000" dirty="0">
              <a:latin typeface="+mn-lt"/>
            </a:endParaRPr>
          </a:p>
          <a:p>
            <a:r>
              <a:rPr lang="en-GB" sz="2000" dirty="0">
                <a:latin typeface="+mn-lt"/>
              </a:rPr>
              <a:t>It was evaluated in the inference phase with 10 iterations.</a:t>
            </a:r>
          </a:p>
          <a:p>
            <a:endParaRPr lang="en-GB" sz="2000" dirty="0">
              <a:latin typeface="+mn-lt"/>
            </a:endParaRPr>
          </a:p>
          <a:p>
            <a:r>
              <a:rPr lang="en-GB" sz="2000" dirty="0">
                <a:latin typeface="+mn-lt"/>
              </a:rPr>
              <a:t>At the end we’ll output a .csv file headed by Layers, Batch Size, Convolution Size, Total Time and Mean Time which we’ll be our so called </a:t>
            </a:r>
            <a:r>
              <a:rPr lang="en-GB" sz="2000" i="1" u="sng" dirty="0">
                <a:latin typeface="+mn-lt"/>
              </a:rPr>
              <a:t>features</a:t>
            </a:r>
            <a:r>
              <a:rPr lang="en-GB" sz="2000" dirty="0">
                <a:latin typeface="+mn-lt"/>
              </a:rPr>
              <a:t> for the data analysis. </a:t>
            </a:r>
          </a:p>
          <a:p>
            <a:r>
              <a:rPr lang="en-GB" sz="2000" dirty="0">
                <a:latin typeface="+mn-lt"/>
              </a:rPr>
              <a:t>Total Time is the entire time that takes the inference.</a:t>
            </a:r>
          </a:p>
          <a:p>
            <a:r>
              <a:rPr lang="en-GB" sz="2000" dirty="0">
                <a:latin typeface="+mn-lt"/>
              </a:rPr>
              <a:t>Mean Time is the mean of the inference times in the 10 iterations.</a:t>
            </a:r>
          </a:p>
          <a:p>
            <a:endParaRPr lang="en-GB" sz="1600" b="1" dirty="0">
              <a:latin typeface="+mn-lt"/>
            </a:endParaRPr>
          </a:p>
          <a:p>
            <a:endParaRPr lang="en-GB" sz="1600" b="1" dirty="0">
              <a:latin typeface="+mn-lt"/>
            </a:endParaRPr>
          </a:p>
          <a:p>
            <a:endParaRPr lang="en-GB" sz="1600" b="1" dirty="0">
              <a:latin typeface="+mn-lt"/>
            </a:endParaRPr>
          </a:p>
        </p:txBody>
      </p:sp>
    </p:spTree>
    <p:extLst>
      <p:ext uri="{BB962C8B-B14F-4D97-AF65-F5344CB8AC3E}">
        <p14:creationId xmlns:p14="http://schemas.microsoft.com/office/powerpoint/2010/main" val="3569637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1B2DCE-5FDF-3D48-B273-D523E2398EC3}"/>
              </a:ext>
            </a:extLst>
          </p:cNvPr>
          <p:cNvSpPr>
            <a:spLocks noGrp="1"/>
          </p:cNvSpPr>
          <p:nvPr>
            <p:ph type="title"/>
          </p:nvPr>
        </p:nvSpPr>
        <p:spPr/>
        <p:txBody>
          <a:bodyPr/>
          <a:lstStyle/>
          <a:p>
            <a:r>
              <a:rPr lang="it-IT" dirty="0" err="1"/>
              <a:t>Config</a:t>
            </a:r>
            <a:r>
              <a:rPr lang="it-IT" dirty="0"/>
              <a:t> file</a:t>
            </a:r>
          </a:p>
        </p:txBody>
      </p:sp>
      <p:pic>
        <p:nvPicPr>
          <p:cNvPr id="5" name="Immagine 4" descr="Immagine che contiene screenshot&#10;&#10;Descrizione generata automaticamente">
            <a:extLst>
              <a:ext uri="{FF2B5EF4-FFF2-40B4-BE49-F238E27FC236}">
                <a16:creationId xmlns:a16="http://schemas.microsoft.com/office/drawing/2014/main" id="{925E9EED-B566-7C46-8185-0C8DA825F7D8}"/>
              </a:ext>
            </a:extLst>
          </p:cNvPr>
          <p:cNvPicPr>
            <a:picLocks noChangeAspect="1"/>
          </p:cNvPicPr>
          <p:nvPr/>
        </p:nvPicPr>
        <p:blipFill rotWithShape="1">
          <a:blip r:embed="rId2"/>
          <a:srcRect t="3356"/>
          <a:stretch/>
        </p:blipFill>
        <p:spPr>
          <a:xfrm>
            <a:off x="2137044" y="1635618"/>
            <a:ext cx="4869912" cy="2675854"/>
          </a:xfrm>
          <a:prstGeom prst="rect">
            <a:avLst/>
          </a:prstGeom>
        </p:spPr>
      </p:pic>
      <p:sp>
        <p:nvSpPr>
          <p:cNvPr id="7" name="CasellaDiTesto 6">
            <a:extLst>
              <a:ext uri="{FF2B5EF4-FFF2-40B4-BE49-F238E27FC236}">
                <a16:creationId xmlns:a16="http://schemas.microsoft.com/office/drawing/2014/main" id="{9E45AC25-7509-DF4A-B3F3-8E839FC6A364}"/>
              </a:ext>
            </a:extLst>
          </p:cNvPr>
          <p:cNvSpPr txBox="1"/>
          <p:nvPr/>
        </p:nvSpPr>
        <p:spPr>
          <a:xfrm>
            <a:off x="1153262" y="4514378"/>
            <a:ext cx="6851560" cy="646331"/>
          </a:xfrm>
          <a:prstGeom prst="rect">
            <a:avLst/>
          </a:prstGeom>
          <a:noFill/>
        </p:spPr>
        <p:txBody>
          <a:bodyPr wrap="square" rtlCol="0">
            <a:spAutoFit/>
          </a:bodyPr>
          <a:lstStyle/>
          <a:p>
            <a:r>
              <a:rPr lang="en-GB" dirty="0"/>
              <a:t>All of the degrees of freedom are configurable with this config file present in the project folder.</a:t>
            </a:r>
            <a:endParaRPr lang="it-IT" dirty="0"/>
          </a:p>
        </p:txBody>
      </p:sp>
    </p:spTree>
    <p:extLst>
      <p:ext uri="{BB962C8B-B14F-4D97-AF65-F5344CB8AC3E}">
        <p14:creationId xmlns:p14="http://schemas.microsoft.com/office/powerpoint/2010/main" val="303769826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POLI</Template>
  <TotalTime>1117</TotalTime>
  <Words>1177</Words>
  <Application>Microsoft Macintosh PowerPoint</Application>
  <PresentationFormat>Presentazione su schermo (4:3)</PresentationFormat>
  <Paragraphs>138</Paragraphs>
  <Slides>19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Calibri</vt:lpstr>
      <vt:lpstr>Wingdings</vt:lpstr>
      <vt:lpstr>POLI</vt:lpstr>
      <vt:lpstr>Titolo presentazione sottotitolo</vt:lpstr>
      <vt:lpstr>Project Description</vt:lpstr>
      <vt:lpstr>Tested Hardaware</vt:lpstr>
      <vt:lpstr>Models built</vt:lpstr>
      <vt:lpstr>Degrees of freedom</vt:lpstr>
      <vt:lpstr>MNIST Model</vt:lpstr>
      <vt:lpstr>Text Classification Model</vt:lpstr>
      <vt:lpstr>Training phase</vt:lpstr>
      <vt:lpstr>Config file</vt:lpstr>
      <vt:lpstr>Benchmarks</vt:lpstr>
      <vt:lpstr>Benchmarks</vt:lpstr>
      <vt:lpstr>Benchmarks</vt:lpstr>
      <vt:lpstr>Analysis of the results – Correlation Matrix</vt:lpstr>
      <vt:lpstr>Analysis of the results – Correlation Matrix</vt:lpstr>
      <vt:lpstr>Analysis of the results - Boxplots</vt:lpstr>
      <vt:lpstr>Analysis of the results - Boxplots</vt:lpstr>
      <vt:lpstr>Analysis of the results - Boxplots</vt:lpstr>
      <vt:lpstr>Analysis of the results - Boxplots</vt:lpstr>
      <vt:lpstr>References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Filippo Collini</cp:lastModifiedBy>
  <cp:revision>58</cp:revision>
  <dcterms:created xsi:type="dcterms:W3CDTF">2015-05-26T12:27:57Z</dcterms:created>
  <dcterms:modified xsi:type="dcterms:W3CDTF">2019-09-12T09:50:02Z</dcterms:modified>
</cp:coreProperties>
</file>